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6" r:id="rId2"/>
  </p:sldMasterIdLst>
  <p:notesMasterIdLst>
    <p:notesMasterId r:id="rId96"/>
  </p:notesMasterIdLst>
  <p:sldIdLst>
    <p:sldId id="256" r:id="rId3"/>
    <p:sldId id="257" r:id="rId4"/>
    <p:sldId id="259" r:id="rId5"/>
    <p:sldId id="260" r:id="rId6"/>
    <p:sldId id="258" r:id="rId7"/>
    <p:sldId id="261" r:id="rId8"/>
    <p:sldId id="262" r:id="rId9"/>
    <p:sldId id="350" r:id="rId10"/>
    <p:sldId id="340" r:id="rId11"/>
    <p:sldId id="330" r:id="rId12"/>
    <p:sldId id="341" r:id="rId13"/>
    <p:sldId id="333" r:id="rId14"/>
    <p:sldId id="311" r:id="rId15"/>
    <p:sldId id="310" r:id="rId16"/>
    <p:sldId id="338" r:id="rId17"/>
    <p:sldId id="343" r:id="rId18"/>
    <p:sldId id="342" r:id="rId19"/>
    <p:sldId id="329" r:id="rId20"/>
    <p:sldId id="344" r:id="rId21"/>
    <p:sldId id="345" r:id="rId22"/>
    <p:sldId id="346" r:id="rId23"/>
    <p:sldId id="312" r:id="rId24"/>
    <p:sldId id="347" r:id="rId25"/>
    <p:sldId id="339" r:id="rId26"/>
    <p:sldId id="348" r:id="rId27"/>
    <p:sldId id="349" r:id="rId28"/>
    <p:sldId id="334" r:id="rId29"/>
    <p:sldId id="335" r:id="rId30"/>
    <p:sldId id="336" r:id="rId31"/>
    <p:sldId id="265" r:id="rId32"/>
    <p:sldId id="351" r:id="rId33"/>
    <p:sldId id="272" r:id="rId34"/>
    <p:sldId id="294" r:id="rId35"/>
    <p:sldId id="296" r:id="rId36"/>
    <p:sldId id="295" r:id="rId37"/>
    <p:sldId id="309" r:id="rId38"/>
    <p:sldId id="321" r:id="rId39"/>
    <p:sldId id="430" r:id="rId40"/>
    <p:sldId id="322" r:id="rId41"/>
    <p:sldId id="323" r:id="rId42"/>
    <p:sldId id="324" r:id="rId43"/>
    <p:sldId id="325" r:id="rId44"/>
    <p:sldId id="326" r:id="rId45"/>
    <p:sldId id="327" r:id="rId46"/>
    <p:sldId id="292" r:id="rId47"/>
    <p:sldId id="328" r:id="rId48"/>
    <p:sldId id="431" r:id="rId49"/>
    <p:sldId id="293" r:id="rId50"/>
    <p:sldId id="266" r:id="rId51"/>
    <p:sldId id="285" r:id="rId52"/>
    <p:sldId id="284" r:id="rId53"/>
    <p:sldId id="287" r:id="rId54"/>
    <p:sldId id="286" r:id="rId55"/>
    <p:sldId id="288" r:id="rId56"/>
    <p:sldId id="289" r:id="rId57"/>
    <p:sldId id="291" r:id="rId58"/>
    <p:sldId id="290" r:id="rId59"/>
    <p:sldId id="432" r:id="rId60"/>
    <p:sldId id="279" r:id="rId61"/>
    <p:sldId id="317" r:id="rId62"/>
    <p:sldId id="270" r:id="rId63"/>
    <p:sldId id="297" r:id="rId64"/>
    <p:sldId id="299" r:id="rId65"/>
    <p:sldId id="298" r:id="rId66"/>
    <p:sldId id="300" r:id="rId67"/>
    <p:sldId id="301" r:id="rId68"/>
    <p:sldId id="302" r:id="rId69"/>
    <p:sldId id="303" r:id="rId70"/>
    <p:sldId id="304" r:id="rId71"/>
    <p:sldId id="316" r:id="rId72"/>
    <p:sldId id="283" r:id="rId73"/>
    <p:sldId id="305" r:id="rId74"/>
    <p:sldId id="318" r:id="rId75"/>
    <p:sldId id="306" r:id="rId76"/>
    <p:sldId id="307" r:id="rId77"/>
    <p:sldId id="308" r:id="rId78"/>
    <p:sldId id="277" r:id="rId79"/>
    <p:sldId id="319" r:id="rId80"/>
    <p:sldId id="276" r:id="rId81"/>
    <p:sldId id="274" r:id="rId82"/>
    <p:sldId id="275" r:id="rId83"/>
    <p:sldId id="433" r:id="rId84"/>
    <p:sldId id="352" r:id="rId85"/>
    <p:sldId id="434" r:id="rId86"/>
    <p:sldId id="320" r:id="rId87"/>
    <p:sldId id="353" r:id="rId88"/>
    <p:sldId id="354" r:id="rId89"/>
    <p:sldId id="278" r:id="rId90"/>
    <p:sldId id="435" r:id="rId91"/>
    <p:sldId id="436" r:id="rId92"/>
    <p:sldId id="264" r:id="rId93"/>
    <p:sldId id="282" r:id="rId94"/>
    <p:sldId id="355"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22823-347C-41EC-A992-3666B0E02143}" v="17" dt="2022-03-16T07:38:59.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733F3-C1EC-4021-BFFB-8136E9582F6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cs-CZ"/>
        </a:p>
      </dgm:t>
    </dgm:pt>
    <dgm:pt modelId="{DB0BC108-2D74-4D33-8FB5-EAE80E7978CC}">
      <dgm:prSet phldrT="[Text]"/>
      <dgm:spPr/>
      <dgm:t>
        <a:bodyPr/>
        <a:lstStyle/>
        <a:p>
          <a:r>
            <a:rPr lang="cs-CZ" dirty="0"/>
            <a:t>PROSTOROVÉ</a:t>
          </a:r>
        </a:p>
      </dgm:t>
    </dgm:pt>
    <dgm:pt modelId="{FC51EFB3-0EA3-4419-A7FC-23FE3154A073}" type="parTrans" cxnId="{680EAC89-317D-467A-8845-5F70D868C6AF}">
      <dgm:prSet/>
      <dgm:spPr/>
      <dgm:t>
        <a:bodyPr/>
        <a:lstStyle/>
        <a:p>
          <a:endParaRPr lang="cs-CZ"/>
        </a:p>
      </dgm:t>
    </dgm:pt>
    <dgm:pt modelId="{EC70AE94-6A4E-4266-B1EB-CDD0AB6910BB}" type="sibTrans" cxnId="{680EAC89-317D-467A-8845-5F70D868C6AF}">
      <dgm:prSet/>
      <dgm:spPr/>
      <dgm:t>
        <a:bodyPr/>
        <a:lstStyle/>
        <a:p>
          <a:endParaRPr lang="cs-CZ"/>
        </a:p>
      </dgm:t>
    </dgm:pt>
    <dgm:pt modelId="{97AF6D6D-C9DD-4B58-83A3-5F2D5BF3D8C2}">
      <dgm:prSet phldrT="[Text]"/>
      <dgm:spPr/>
      <dgm:t>
        <a:bodyPr/>
        <a:lstStyle/>
        <a:p>
          <a:r>
            <a:rPr lang="cs-CZ" dirty="0"/>
            <a:t>WGS84</a:t>
          </a:r>
        </a:p>
      </dgm:t>
    </dgm:pt>
    <dgm:pt modelId="{86447EF9-3EB5-40C9-A2AA-1779F1D55C8F}" type="parTrans" cxnId="{C5F69E40-AB21-4E06-B3BB-FA22AA67E342}">
      <dgm:prSet/>
      <dgm:spPr/>
      <dgm:t>
        <a:bodyPr/>
        <a:lstStyle/>
        <a:p>
          <a:endParaRPr lang="cs-CZ"/>
        </a:p>
      </dgm:t>
    </dgm:pt>
    <dgm:pt modelId="{6FDDF1C2-8E83-4975-9C0D-009193045945}" type="sibTrans" cxnId="{C5F69E40-AB21-4E06-B3BB-FA22AA67E342}">
      <dgm:prSet/>
      <dgm:spPr/>
      <dgm:t>
        <a:bodyPr/>
        <a:lstStyle/>
        <a:p>
          <a:endParaRPr lang="cs-CZ"/>
        </a:p>
      </dgm:t>
    </dgm:pt>
    <dgm:pt modelId="{0E7E6C37-E5EA-4003-BBC2-2A2F5B0450D0}">
      <dgm:prSet phldrT="[Text]"/>
      <dgm:spPr/>
      <dgm:t>
        <a:bodyPr/>
        <a:lstStyle/>
        <a:p>
          <a:r>
            <a:rPr lang="cs-CZ" dirty="0"/>
            <a:t>ETRS89</a:t>
          </a:r>
        </a:p>
      </dgm:t>
    </dgm:pt>
    <dgm:pt modelId="{00C56023-E230-4C5E-A617-D907A0640226}" type="parTrans" cxnId="{B64DB924-9273-4ACF-8A67-D054F4B3AE96}">
      <dgm:prSet/>
      <dgm:spPr/>
      <dgm:t>
        <a:bodyPr/>
        <a:lstStyle/>
        <a:p>
          <a:endParaRPr lang="cs-CZ"/>
        </a:p>
      </dgm:t>
    </dgm:pt>
    <dgm:pt modelId="{C23187CD-EF82-425D-B009-A2F894C07C40}" type="sibTrans" cxnId="{B64DB924-9273-4ACF-8A67-D054F4B3AE96}">
      <dgm:prSet/>
      <dgm:spPr/>
      <dgm:t>
        <a:bodyPr/>
        <a:lstStyle/>
        <a:p>
          <a:endParaRPr lang="cs-CZ"/>
        </a:p>
      </dgm:t>
    </dgm:pt>
    <dgm:pt modelId="{402B8B19-FDAA-4DCE-9686-3467E048C609}">
      <dgm:prSet phldrT="[Text]"/>
      <dgm:spPr/>
      <dgm:t>
        <a:bodyPr/>
        <a:lstStyle/>
        <a:p>
          <a:r>
            <a:rPr lang="cs-CZ" dirty="0"/>
            <a:t>ROVINNÉ</a:t>
          </a:r>
        </a:p>
      </dgm:t>
    </dgm:pt>
    <dgm:pt modelId="{898C7C9E-468B-48AC-9844-AC8A5A258786}" type="parTrans" cxnId="{C7E41FB3-6E21-4B99-A042-823FF6EF0EFA}">
      <dgm:prSet/>
      <dgm:spPr/>
      <dgm:t>
        <a:bodyPr/>
        <a:lstStyle/>
        <a:p>
          <a:endParaRPr lang="cs-CZ"/>
        </a:p>
      </dgm:t>
    </dgm:pt>
    <dgm:pt modelId="{D97E7A98-852F-4A52-92BD-C398A7FAE5DE}" type="sibTrans" cxnId="{C7E41FB3-6E21-4B99-A042-823FF6EF0EFA}">
      <dgm:prSet/>
      <dgm:spPr/>
      <dgm:t>
        <a:bodyPr/>
        <a:lstStyle/>
        <a:p>
          <a:endParaRPr lang="cs-CZ"/>
        </a:p>
      </dgm:t>
    </dgm:pt>
    <dgm:pt modelId="{ACD8016B-D088-40EB-A944-AF9741052C09}">
      <dgm:prSet phldrT="[Text]"/>
      <dgm:spPr/>
      <dgm:t>
        <a:bodyPr/>
        <a:lstStyle/>
        <a:p>
          <a:r>
            <a:rPr lang="cs-CZ" dirty="0"/>
            <a:t>S-JTSK</a:t>
          </a:r>
        </a:p>
      </dgm:t>
    </dgm:pt>
    <dgm:pt modelId="{5A6E18A8-CB41-4F12-AE42-8FB0DA2F99EB}" type="parTrans" cxnId="{BAB30CF3-D88E-489F-BB03-1F1FC3F61B04}">
      <dgm:prSet/>
      <dgm:spPr/>
      <dgm:t>
        <a:bodyPr/>
        <a:lstStyle/>
        <a:p>
          <a:endParaRPr lang="cs-CZ"/>
        </a:p>
      </dgm:t>
    </dgm:pt>
    <dgm:pt modelId="{12FB2968-7E9C-43E3-8B6B-121160CF3BBD}" type="sibTrans" cxnId="{BAB30CF3-D88E-489F-BB03-1F1FC3F61B04}">
      <dgm:prSet/>
      <dgm:spPr/>
      <dgm:t>
        <a:bodyPr/>
        <a:lstStyle/>
        <a:p>
          <a:endParaRPr lang="cs-CZ"/>
        </a:p>
      </dgm:t>
    </dgm:pt>
    <dgm:pt modelId="{631BA7ED-00F1-43DF-8E69-692D8D91C5B3}">
      <dgm:prSet phldrT="[Text]"/>
      <dgm:spPr/>
      <dgm:t>
        <a:bodyPr/>
        <a:lstStyle/>
        <a:p>
          <a:r>
            <a:rPr lang="cs-CZ" dirty="0"/>
            <a:t>ITRS</a:t>
          </a:r>
        </a:p>
      </dgm:t>
    </dgm:pt>
    <dgm:pt modelId="{6F5217EF-F4F8-4B26-871B-ABB0D583B105}" type="parTrans" cxnId="{3278AC39-24FC-40B0-9BA0-0C4876DD0F6B}">
      <dgm:prSet/>
      <dgm:spPr/>
      <dgm:t>
        <a:bodyPr/>
        <a:lstStyle/>
        <a:p>
          <a:endParaRPr lang="cs-CZ"/>
        </a:p>
      </dgm:t>
    </dgm:pt>
    <dgm:pt modelId="{25350266-E893-430E-BB5A-91A22BAA3746}" type="sibTrans" cxnId="{3278AC39-24FC-40B0-9BA0-0C4876DD0F6B}">
      <dgm:prSet/>
      <dgm:spPr/>
      <dgm:t>
        <a:bodyPr/>
        <a:lstStyle/>
        <a:p>
          <a:endParaRPr lang="cs-CZ"/>
        </a:p>
      </dgm:t>
    </dgm:pt>
    <dgm:pt modelId="{77B0C406-B7CC-4498-9189-0D60FD3EB9A7}">
      <dgm:prSet phldrT="[Text]"/>
      <dgm:spPr/>
      <dgm:t>
        <a:bodyPr/>
        <a:lstStyle/>
        <a:p>
          <a:r>
            <a:rPr lang="cs-CZ" dirty="0"/>
            <a:t>UTM</a:t>
          </a:r>
        </a:p>
      </dgm:t>
    </dgm:pt>
    <dgm:pt modelId="{9A4D31DB-D082-4380-B059-4179BC998525}" type="parTrans" cxnId="{46F917C7-4A8A-4A79-83CF-9ACBF089E86B}">
      <dgm:prSet/>
      <dgm:spPr/>
      <dgm:t>
        <a:bodyPr/>
        <a:lstStyle/>
        <a:p>
          <a:endParaRPr lang="cs-CZ"/>
        </a:p>
      </dgm:t>
    </dgm:pt>
    <dgm:pt modelId="{077EBFF5-65C3-41BF-8E7B-0E96CD0BF4A6}" type="sibTrans" cxnId="{46F917C7-4A8A-4A79-83CF-9ACBF089E86B}">
      <dgm:prSet/>
      <dgm:spPr/>
      <dgm:t>
        <a:bodyPr/>
        <a:lstStyle/>
        <a:p>
          <a:endParaRPr lang="cs-CZ"/>
        </a:p>
      </dgm:t>
    </dgm:pt>
    <dgm:pt modelId="{1E31FDB7-91D6-44BD-B5C6-1E0186096A58}" type="pres">
      <dgm:prSet presAssocID="{EF6733F3-C1EC-4021-BFFB-8136E9582F6A}" presName="Name0" presStyleCnt="0">
        <dgm:presLayoutVars>
          <dgm:dir/>
          <dgm:resizeHandles val="exact"/>
        </dgm:presLayoutVars>
      </dgm:prSet>
      <dgm:spPr/>
    </dgm:pt>
    <dgm:pt modelId="{59580B9E-D9E6-4BCF-8091-61F822BCDB32}" type="pres">
      <dgm:prSet presAssocID="{DB0BC108-2D74-4D33-8FB5-EAE80E7978CC}" presName="node" presStyleLbl="node1" presStyleIdx="0" presStyleCnt="2">
        <dgm:presLayoutVars>
          <dgm:bulletEnabled val="1"/>
        </dgm:presLayoutVars>
      </dgm:prSet>
      <dgm:spPr/>
    </dgm:pt>
    <dgm:pt modelId="{781E1847-05B1-4479-B3BE-C410B8DB2583}" type="pres">
      <dgm:prSet presAssocID="{EC70AE94-6A4E-4266-B1EB-CDD0AB6910BB}" presName="sibTrans" presStyleCnt="0"/>
      <dgm:spPr/>
    </dgm:pt>
    <dgm:pt modelId="{B007B3EC-3ED8-4F48-888E-0A4FE4008DF5}" type="pres">
      <dgm:prSet presAssocID="{402B8B19-FDAA-4DCE-9686-3467E048C609}" presName="node" presStyleLbl="node1" presStyleIdx="1" presStyleCnt="2">
        <dgm:presLayoutVars>
          <dgm:bulletEnabled val="1"/>
        </dgm:presLayoutVars>
      </dgm:prSet>
      <dgm:spPr/>
    </dgm:pt>
  </dgm:ptLst>
  <dgm:cxnLst>
    <dgm:cxn modelId="{B64DB924-9273-4ACF-8A67-D054F4B3AE96}" srcId="{DB0BC108-2D74-4D33-8FB5-EAE80E7978CC}" destId="{0E7E6C37-E5EA-4003-BBC2-2A2F5B0450D0}" srcOrd="1" destOrd="0" parTransId="{00C56023-E230-4C5E-A617-D907A0640226}" sibTransId="{C23187CD-EF82-425D-B009-A2F894C07C40}"/>
    <dgm:cxn modelId="{3278AC39-24FC-40B0-9BA0-0C4876DD0F6B}" srcId="{DB0BC108-2D74-4D33-8FB5-EAE80E7978CC}" destId="{631BA7ED-00F1-43DF-8E69-692D8D91C5B3}" srcOrd="2" destOrd="0" parTransId="{6F5217EF-F4F8-4B26-871B-ABB0D583B105}" sibTransId="{25350266-E893-430E-BB5A-91A22BAA3746}"/>
    <dgm:cxn modelId="{C5F69E40-AB21-4E06-B3BB-FA22AA67E342}" srcId="{DB0BC108-2D74-4D33-8FB5-EAE80E7978CC}" destId="{97AF6D6D-C9DD-4B58-83A3-5F2D5BF3D8C2}" srcOrd="0" destOrd="0" parTransId="{86447EF9-3EB5-40C9-A2AA-1779F1D55C8F}" sibTransId="{6FDDF1C2-8E83-4975-9C0D-009193045945}"/>
    <dgm:cxn modelId="{1EBE1B61-9888-412D-9194-45880747F95D}" type="presOf" srcId="{DB0BC108-2D74-4D33-8FB5-EAE80E7978CC}" destId="{59580B9E-D9E6-4BCF-8091-61F822BCDB32}" srcOrd="0" destOrd="0" presId="urn:microsoft.com/office/officeart/2005/8/layout/hList6"/>
    <dgm:cxn modelId="{5138C366-8F6C-44CA-AFEC-52754BF964F5}" type="presOf" srcId="{631BA7ED-00F1-43DF-8E69-692D8D91C5B3}" destId="{59580B9E-D9E6-4BCF-8091-61F822BCDB32}" srcOrd="0" destOrd="3" presId="urn:microsoft.com/office/officeart/2005/8/layout/hList6"/>
    <dgm:cxn modelId="{F4350C48-4F3B-4276-9E57-EBE9604C78FC}" type="presOf" srcId="{EF6733F3-C1EC-4021-BFFB-8136E9582F6A}" destId="{1E31FDB7-91D6-44BD-B5C6-1E0186096A58}" srcOrd="0" destOrd="0" presId="urn:microsoft.com/office/officeart/2005/8/layout/hList6"/>
    <dgm:cxn modelId="{54FACD6A-F5A2-4787-8CC4-71949A1C6B66}" type="presOf" srcId="{ACD8016B-D088-40EB-A944-AF9741052C09}" destId="{B007B3EC-3ED8-4F48-888E-0A4FE4008DF5}" srcOrd="0" destOrd="1" presId="urn:microsoft.com/office/officeart/2005/8/layout/hList6"/>
    <dgm:cxn modelId="{3D6EBB75-A5F4-44A2-8E78-9660862A366D}" type="presOf" srcId="{0E7E6C37-E5EA-4003-BBC2-2A2F5B0450D0}" destId="{59580B9E-D9E6-4BCF-8091-61F822BCDB32}" srcOrd="0" destOrd="2" presId="urn:microsoft.com/office/officeart/2005/8/layout/hList6"/>
    <dgm:cxn modelId="{A02DDC56-16A5-480E-AB1A-AC40F7DB6E14}" type="presOf" srcId="{97AF6D6D-C9DD-4B58-83A3-5F2D5BF3D8C2}" destId="{59580B9E-D9E6-4BCF-8091-61F822BCDB32}" srcOrd="0" destOrd="1" presId="urn:microsoft.com/office/officeart/2005/8/layout/hList6"/>
    <dgm:cxn modelId="{B7DA577E-E375-4CF1-A58C-93395F093004}" type="presOf" srcId="{77B0C406-B7CC-4498-9189-0D60FD3EB9A7}" destId="{B007B3EC-3ED8-4F48-888E-0A4FE4008DF5}" srcOrd="0" destOrd="2" presId="urn:microsoft.com/office/officeart/2005/8/layout/hList6"/>
    <dgm:cxn modelId="{680EAC89-317D-467A-8845-5F70D868C6AF}" srcId="{EF6733F3-C1EC-4021-BFFB-8136E9582F6A}" destId="{DB0BC108-2D74-4D33-8FB5-EAE80E7978CC}" srcOrd="0" destOrd="0" parTransId="{FC51EFB3-0EA3-4419-A7FC-23FE3154A073}" sibTransId="{EC70AE94-6A4E-4266-B1EB-CDD0AB6910BB}"/>
    <dgm:cxn modelId="{C3D938AF-40CC-46ED-927D-9AA2051EDE36}" type="presOf" srcId="{402B8B19-FDAA-4DCE-9686-3467E048C609}" destId="{B007B3EC-3ED8-4F48-888E-0A4FE4008DF5}" srcOrd="0" destOrd="0" presId="urn:microsoft.com/office/officeart/2005/8/layout/hList6"/>
    <dgm:cxn modelId="{C7E41FB3-6E21-4B99-A042-823FF6EF0EFA}" srcId="{EF6733F3-C1EC-4021-BFFB-8136E9582F6A}" destId="{402B8B19-FDAA-4DCE-9686-3467E048C609}" srcOrd="1" destOrd="0" parTransId="{898C7C9E-468B-48AC-9844-AC8A5A258786}" sibTransId="{D97E7A98-852F-4A52-92BD-C398A7FAE5DE}"/>
    <dgm:cxn modelId="{46F917C7-4A8A-4A79-83CF-9ACBF089E86B}" srcId="{402B8B19-FDAA-4DCE-9686-3467E048C609}" destId="{77B0C406-B7CC-4498-9189-0D60FD3EB9A7}" srcOrd="1" destOrd="0" parTransId="{9A4D31DB-D082-4380-B059-4179BC998525}" sibTransId="{077EBFF5-65C3-41BF-8E7B-0E96CD0BF4A6}"/>
    <dgm:cxn modelId="{BAB30CF3-D88E-489F-BB03-1F1FC3F61B04}" srcId="{402B8B19-FDAA-4DCE-9686-3467E048C609}" destId="{ACD8016B-D088-40EB-A944-AF9741052C09}" srcOrd="0" destOrd="0" parTransId="{5A6E18A8-CB41-4F12-AE42-8FB0DA2F99EB}" sibTransId="{12FB2968-7E9C-43E3-8B6B-121160CF3BBD}"/>
    <dgm:cxn modelId="{8CDB19D5-3631-4ECD-9550-C4E485B961A0}" type="presParOf" srcId="{1E31FDB7-91D6-44BD-B5C6-1E0186096A58}" destId="{59580B9E-D9E6-4BCF-8091-61F822BCDB32}" srcOrd="0" destOrd="0" presId="urn:microsoft.com/office/officeart/2005/8/layout/hList6"/>
    <dgm:cxn modelId="{482F0193-803C-4EFD-B154-35BA747E3EEE}" type="presParOf" srcId="{1E31FDB7-91D6-44BD-B5C6-1E0186096A58}" destId="{781E1847-05B1-4479-B3BE-C410B8DB2583}" srcOrd="1" destOrd="0" presId="urn:microsoft.com/office/officeart/2005/8/layout/hList6"/>
    <dgm:cxn modelId="{739FB2EF-9172-4FC9-AC07-27833378A3BC}" type="presParOf" srcId="{1E31FDB7-91D6-44BD-B5C6-1E0186096A58}" destId="{B007B3EC-3ED8-4F48-888E-0A4FE4008DF5}"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80B9E-D9E6-4BCF-8091-61F822BCDB32}">
      <dsp:nvSpPr>
        <dsp:cNvPr id="0" name=""/>
        <dsp:cNvSpPr/>
      </dsp:nvSpPr>
      <dsp:spPr>
        <a:xfrm rot="16200000">
          <a:off x="-281111" y="285191"/>
          <a:ext cx="4495800" cy="3925416"/>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0" tIns="0" rIns="288106" bIns="0" numCol="1" spcCol="1270" anchor="t" anchorCtr="0">
          <a:noAutofit/>
        </a:bodyPr>
        <a:lstStyle/>
        <a:p>
          <a:pPr marL="0" lvl="0" indent="0" algn="l" defTabSz="2000250">
            <a:lnSpc>
              <a:spcPct val="90000"/>
            </a:lnSpc>
            <a:spcBef>
              <a:spcPct val="0"/>
            </a:spcBef>
            <a:spcAft>
              <a:spcPct val="35000"/>
            </a:spcAft>
            <a:buNone/>
          </a:pPr>
          <a:r>
            <a:rPr lang="cs-CZ" sz="4500" kern="1200" dirty="0"/>
            <a:t>PROSTOROVÉ</a:t>
          </a:r>
        </a:p>
        <a:p>
          <a:pPr marL="285750" lvl="1" indent="-285750" algn="l" defTabSz="1555750">
            <a:lnSpc>
              <a:spcPct val="90000"/>
            </a:lnSpc>
            <a:spcBef>
              <a:spcPct val="0"/>
            </a:spcBef>
            <a:spcAft>
              <a:spcPct val="15000"/>
            </a:spcAft>
            <a:buChar char="•"/>
          </a:pPr>
          <a:r>
            <a:rPr lang="cs-CZ" sz="3500" kern="1200" dirty="0"/>
            <a:t>WGS84</a:t>
          </a:r>
        </a:p>
        <a:p>
          <a:pPr marL="285750" lvl="1" indent="-285750" algn="l" defTabSz="1555750">
            <a:lnSpc>
              <a:spcPct val="90000"/>
            </a:lnSpc>
            <a:spcBef>
              <a:spcPct val="0"/>
            </a:spcBef>
            <a:spcAft>
              <a:spcPct val="15000"/>
            </a:spcAft>
            <a:buChar char="•"/>
          </a:pPr>
          <a:r>
            <a:rPr lang="cs-CZ" sz="3500" kern="1200" dirty="0"/>
            <a:t>ETRS89</a:t>
          </a:r>
        </a:p>
        <a:p>
          <a:pPr marL="285750" lvl="1" indent="-285750" algn="l" defTabSz="1555750">
            <a:lnSpc>
              <a:spcPct val="90000"/>
            </a:lnSpc>
            <a:spcBef>
              <a:spcPct val="0"/>
            </a:spcBef>
            <a:spcAft>
              <a:spcPct val="15000"/>
            </a:spcAft>
            <a:buChar char="•"/>
          </a:pPr>
          <a:r>
            <a:rPr lang="cs-CZ" sz="3500" kern="1200" dirty="0"/>
            <a:t>ITRS</a:t>
          </a:r>
        </a:p>
      </dsp:txBody>
      <dsp:txXfrm rot="5400000">
        <a:off x="4081" y="899159"/>
        <a:ext cx="3925416" cy="2697480"/>
      </dsp:txXfrm>
    </dsp:sp>
    <dsp:sp modelId="{B007B3EC-3ED8-4F48-888E-0A4FE4008DF5}">
      <dsp:nvSpPr>
        <dsp:cNvPr id="0" name=""/>
        <dsp:cNvSpPr/>
      </dsp:nvSpPr>
      <dsp:spPr>
        <a:xfrm rot="16200000">
          <a:off x="3938711" y="285191"/>
          <a:ext cx="4495800" cy="3925416"/>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0" tIns="0" rIns="288106" bIns="0" numCol="1" spcCol="1270" anchor="t" anchorCtr="0">
          <a:noAutofit/>
        </a:bodyPr>
        <a:lstStyle/>
        <a:p>
          <a:pPr marL="0" lvl="0" indent="0" algn="l" defTabSz="2000250">
            <a:lnSpc>
              <a:spcPct val="90000"/>
            </a:lnSpc>
            <a:spcBef>
              <a:spcPct val="0"/>
            </a:spcBef>
            <a:spcAft>
              <a:spcPct val="35000"/>
            </a:spcAft>
            <a:buNone/>
          </a:pPr>
          <a:r>
            <a:rPr lang="cs-CZ" sz="4500" kern="1200" dirty="0"/>
            <a:t>ROVINNÉ</a:t>
          </a:r>
        </a:p>
        <a:p>
          <a:pPr marL="285750" lvl="1" indent="-285750" algn="l" defTabSz="1555750">
            <a:lnSpc>
              <a:spcPct val="90000"/>
            </a:lnSpc>
            <a:spcBef>
              <a:spcPct val="0"/>
            </a:spcBef>
            <a:spcAft>
              <a:spcPct val="15000"/>
            </a:spcAft>
            <a:buChar char="•"/>
          </a:pPr>
          <a:r>
            <a:rPr lang="cs-CZ" sz="3500" kern="1200" dirty="0"/>
            <a:t>S-JTSK</a:t>
          </a:r>
        </a:p>
        <a:p>
          <a:pPr marL="285750" lvl="1" indent="-285750" algn="l" defTabSz="1555750">
            <a:lnSpc>
              <a:spcPct val="90000"/>
            </a:lnSpc>
            <a:spcBef>
              <a:spcPct val="0"/>
            </a:spcBef>
            <a:spcAft>
              <a:spcPct val="15000"/>
            </a:spcAft>
            <a:buChar char="•"/>
          </a:pPr>
          <a:r>
            <a:rPr lang="cs-CZ" sz="3500" kern="1200" dirty="0"/>
            <a:t>UTM</a:t>
          </a:r>
        </a:p>
      </dsp:txBody>
      <dsp:txXfrm rot="5400000">
        <a:off x="4223903" y="899159"/>
        <a:ext cx="3925416" cy="26974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19119-447D-41AB-97D6-3599DCAE52C2}" type="datetimeFigureOut">
              <a:rPr lang="cs-CZ" smtClean="0"/>
              <a:t>22.03.2022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81418-137E-4F5E-B2E4-7B221B3A8F95}" type="slidenum">
              <a:rPr lang="cs-CZ" smtClean="0"/>
              <a:t>‹#›</a:t>
            </a:fld>
            <a:endParaRPr lang="cs-CZ"/>
          </a:p>
        </p:txBody>
      </p:sp>
    </p:spTree>
    <p:extLst>
      <p:ext uri="{BB962C8B-B14F-4D97-AF65-F5344CB8AC3E}">
        <p14:creationId xmlns:p14="http://schemas.microsoft.com/office/powerpoint/2010/main" val="466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auss.gge.unb.ca/GPS_constel.mov"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Využívání možností GNSS je i silným impulsem pro ekonomický a průmyslový rozvoj každé země. Jen trh s těmito produkty a službami roste ročně o 25 %. Očekává se, že v roce 2020 budou v provozu asi 3 miliardy přijímačů družicové navigace. Družicová navigace se stále více stává součástí každodenního života občanů, nejen v jejich automobilech a mobilních telefonech, ale také v rámci energetických rozvodných sítí nebo v bankovních systémech a mnoha dalších službách.</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74D4E-DD52-41CB-B923-2F4FF1FF752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96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en-US" dirty="0"/>
              <a:t>The </a:t>
            </a:r>
            <a:r>
              <a:rPr lang="en-US" dirty="0" err="1"/>
              <a:t>Navstar</a:t>
            </a:r>
            <a:r>
              <a:rPr lang="en-US" dirty="0"/>
              <a:t> Global Positioning System, or GPS for short, consists of three segments or components: </a:t>
            </a:r>
          </a:p>
          <a:p>
            <a:r>
              <a:rPr lang="en-US" dirty="0"/>
              <a:t>• A constellation of satellites (currently 30*) orbiting about 20,000 km above the earth’s surface which transmit ranging signals on two frequencies in the microwave part of the radio spectrum. For an accurate depiction of the actual orbiting constellation, see the QuickTime </a:t>
            </a:r>
            <a:r>
              <a:rPr lang="en-US" dirty="0">
                <a:hlinkClick r:id="rId3"/>
              </a:rPr>
              <a:t>movie</a:t>
            </a:r>
            <a:r>
              <a:rPr lang="en-US" dirty="0"/>
              <a:t>.</a:t>
            </a:r>
          </a:p>
          <a:p>
            <a:r>
              <a:rPr lang="en-US" dirty="0"/>
              <a:t>• A control segment which maintains GPS through a system of ground monitor stations and satellite upload facilities.</a:t>
            </a:r>
          </a:p>
          <a:p>
            <a:r>
              <a:rPr lang="en-US" dirty="0"/>
              <a:t>• The user receivers – both civil and military.</a:t>
            </a:r>
          </a:p>
          <a:p>
            <a:r>
              <a:rPr lang="en-US" dirty="0"/>
              <a:t>Each satellite transmits a unique digital code sequence of 1’s and 0’s – precisely timed by an atomic clock – which is picked up by a GPS receiver’s antenna and matched with the same code sequence generated inside the receiver. By lining up or matching the signals, the receiver determines how long it takes the signals to travel from the satellite to the receiver. These timing measurements are converted to distances using the speed of light (about 300,000 </a:t>
            </a:r>
            <a:r>
              <a:rPr lang="en-US" dirty="0" err="1"/>
              <a:t>kilometres</a:t>
            </a:r>
            <a:r>
              <a:rPr lang="en-US" dirty="0"/>
              <a:t> per second), the same speed with which radio waves travel.</a:t>
            </a:r>
          </a:p>
          <a:p>
            <a:r>
              <a:rPr lang="en-US" dirty="0"/>
              <a:t>Measuring distances to four or more satellites simultaneously and knowing the exact locations of the satellites (included in the signals transmitted by the satellites), the receiver can determine its latitude, longitude, and height while at the same time synchronizing its clock with the GPS time standard which also makes the receiver a precise time piece.</a:t>
            </a:r>
          </a:p>
          <a:p>
            <a:r>
              <a:rPr lang="en-US" dirty="0"/>
              <a:t>Determining a position from measurements of distances is known as </a:t>
            </a:r>
            <a:r>
              <a:rPr lang="en-US" i="1" dirty="0" err="1"/>
              <a:t>trilateration</a:t>
            </a:r>
            <a:r>
              <a:rPr lang="en-US" dirty="0"/>
              <a:t> (not </a:t>
            </a:r>
            <a:r>
              <a:rPr lang="en-US" i="1" dirty="0"/>
              <a:t>triangulation</a:t>
            </a:r>
            <a:r>
              <a:rPr lang="en-US" dirty="0"/>
              <a:t>, which involves the measurement of angles; and the term </a:t>
            </a:r>
            <a:r>
              <a:rPr lang="en-US" i="1" dirty="0" err="1"/>
              <a:t>multilateration</a:t>
            </a:r>
            <a:r>
              <a:rPr lang="en-US" dirty="0"/>
              <a:t> is sometimes used when more than three distances are involved).</a:t>
            </a:r>
          </a:p>
          <a:p>
            <a:r>
              <a:rPr lang="en-US" dirty="0"/>
              <a:t>GPS </a:t>
            </a:r>
            <a:r>
              <a:rPr lang="en-US" i="1" dirty="0"/>
              <a:t>receivers</a:t>
            </a:r>
            <a:r>
              <a:rPr lang="en-US" dirty="0"/>
              <a:t> are just that: receivers. They receive satellite signals; they don’t transmit or bounce signals off the satellites. By being a passive, receive-only system, GPS can support an unlimited number of users, both military and civilian.</a:t>
            </a:r>
          </a:p>
          <a:p>
            <a:r>
              <a:rPr lang="en-US" dirty="0"/>
              <a:t>GPS provides 24 hour per day global coverage. It is an all-weather system and is not affected by rain, snow, fog, or sand storms.</a:t>
            </a:r>
          </a:p>
          <a:p>
            <a:r>
              <a:rPr lang="en-US" dirty="0"/>
              <a:t>GPS is a dual-use system – both civil and military – and is controlled by a joint civilian/military executive board of the U.S. government. The system is maintained by the U.S. Air Force on behalf of all users. </a:t>
            </a:r>
          </a:p>
          <a:p>
            <a:r>
              <a:rPr lang="en-US" dirty="0"/>
              <a:t>Most civil GPS receivers access the C/A-code (coarse/acquisition code) transmitted on the L1 frequency (1575.42 MHz). Military receivers, in addition, use the encrypted P-code (precise or precision code) which is transmitted on both L1 and the L2 frequency (1227.60 MHz). Some military receivers can access the P-code directly rather than acquiring the C/A-code first and then transferring to the P-code.</a:t>
            </a:r>
          </a:p>
          <a:p>
            <a:r>
              <a:rPr lang="en-US" dirty="0"/>
              <a:t>Starting with the GPS satellite launched on 16 December 2005, the newest satellites transmit a new civil signal, called L2C, on the L2 frequency. Although some specialized dual-frequency civil GPS receivers could </a:t>
            </a:r>
            <a:r>
              <a:rPr lang="en-US" dirty="0" err="1"/>
              <a:t>suboptimally</a:t>
            </a:r>
            <a:r>
              <a:rPr lang="en-US" dirty="0"/>
              <a:t> make measurements on the L2 frequency with the legacy signals (and by combining the measurements with L1 measurements remove most of the ionosphere's effect on the GPS signals), the new signal will make this task easier and more precise.</a:t>
            </a:r>
          </a:p>
          <a:p>
            <a:r>
              <a:rPr lang="en-US" dirty="0"/>
              <a:t>Depending on the quality of the receiver, the environment, the type of measurements made, and how the measurements are processed, the positioning accuracy of GPS (latitude and longitude within the true position, 19 times out of 20) can vary from a few </a:t>
            </a:r>
            <a:r>
              <a:rPr lang="en-US" dirty="0" err="1"/>
              <a:t>metres</a:t>
            </a:r>
            <a:r>
              <a:rPr lang="en-US" dirty="0"/>
              <a:t> to below 1 </a:t>
            </a:r>
            <a:r>
              <a:rPr lang="en-US" dirty="0" err="1"/>
              <a:t>centimetre</a:t>
            </a:r>
            <a:r>
              <a:rPr lang="en-US" dirty="0"/>
              <a:t>, permitting a wide range of positioning applications from vehicle navigation to studies of the motion of the Earth's tectonic plates.</a:t>
            </a: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74D4E-DD52-41CB-B923-2F4FF1FF752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806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6969C88-B244-455D-A017-012B25B1ACDD}" type="datetimeFigureOut">
              <a:rPr lang="en-US" smtClean="0"/>
              <a:pPr/>
              <a:t>3/22/2022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67937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35946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95503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286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54254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6969C88-B244-455D-A017-012B25B1ACDD}" type="datetimeFigureOut">
              <a:rPr lang="en-US" smtClean="0"/>
              <a:pPr/>
              <a:t>3/22/2022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52110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6969C88-B244-455D-A017-012B25B1ACDD}" type="datetimeFigureOut">
              <a:rPr lang="en-US" smtClean="0"/>
              <a:pPr/>
              <a:t>3/22/2022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686137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79875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72810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7" name="Obdélník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bdélník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bdélník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Nadpis 7"/>
          <p:cNvSpPr>
            <a:spLocks noGrp="1"/>
          </p:cNvSpPr>
          <p:nvPr>
            <p:ph type="ctrTitle"/>
          </p:nvPr>
        </p:nvSpPr>
        <p:spPr>
          <a:xfrm>
            <a:off x="3149600" y="4038600"/>
            <a:ext cx="8636000" cy="1828800"/>
          </a:xfrm>
        </p:spPr>
        <p:txBody>
          <a:bodyPr anchor="b"/>
          <a:lstStyle>
            <a:lvl1pPr>
              <a:defRPr cap="all" baseline="0"/>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4CC6536-08CF-4C2E-90C0-689B36A8E777}" type="datetimeFigureOut">
              <a:rPr lang="cs-CZ" smtClean="0"/>
              <a:pPr/>
              <a:t>22.03.2022</a:t>
            </a:fld>
            <a:endParaRPr lang="cs-CZ"/>
          </a:p>
        </p:txBody>
      </p:sp>
      <p:sp>
        <p:nvSpPr>
          <p:cNvPr id="17" name="Zástupný symbol pro zápatí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cs-CZ"/>
          </a:p>
        </p:txBody>
      </p:sp>
      <p:sp>
        <p:nvSpPr>
          <p:cNvPr id="29" name="Zástupný symbol pro číslo snímk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13C9C02D-A8D4-40C8-BBEE-54781A8561E4}" type="slidenum">
              <a:rPr lang="cs-CZ" smtClean="0"/>
              <a:pPr/>
              <a:t>‹#›</a:t>
            </a:fld>
            <a:endParaRPr lang="cs-CZ"/>
          </a:p>
        </p:txBody>
      </p:sp>
    </p:spTree>
    <p:extLst>
      <p:ext uri="{BB962C8B-B14F-4D97-AF65-F5344CB8AC3E}">
        <p14:creationId xmlns:p14="http://schemas.microsoft.com/office/powerpoint/2010/main" val="223710807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816864" y="228600"/>
            <a:ext cx="10871200" cy="990600"/>
          </a:xfrm>
        </p:spPr>
        <p:txBody>
          <a:body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lvl1pPr>
              <a:defRPr>
                <a:solidFill>
                  <a:srgbClr val="FFFFFF"/>
                </a:solidFill>
              </a:defRPr>
            </a:lvl1pPr>
          </a:lstStyle>
          <a:p>
            <a:fld id="{13C9C02D-A8D4-40C8-BBEE-54781A8561E4}" type="slidenum">
              <a:rPr lang="cs-CZ" smtClean="0"/>
              <a:pPr/>
              <a:t>‹#›</a:t>
            </a:fld>
            <a:endParaRPr lang="cs-CZ"/>
          </a:p>
        </p:txBody>
      </p:sp>
      <p:sp>
        <p:nvSpPr>
          <p:cNvPr id="8" name="Zástupný symbol pro obsah 7"/>
          <p:cNvSpPr>
            <a:spLocks noGrp="1"/>
          </p:cNvSpPr>
          <p:nvPr>
            <p:ph sz="quarter" idx="1"/>
          </p:nvPr>
        </p:nvSpPr>
        <p:spPr>
          <a:xfrm>
            <a:off x="816864" y="1600200"/>
            <a:ext cx="10871200" cy="44958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40296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1417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7" name="Obdélník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bdélník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Obdélník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Nadpis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cs-CZ"/>
              <a:t>Klepnutím lze upravit styl předlohy nadpisů.</a:t>
            </a:r>
            <a:endParaRPr kumimoji="0" lang="en-US"/>
          </a:p>
        </p:txBody>
      </p:sp>
      <p:sp>
        <p:nvSpPr>
          <p:cNvPr id="12" name="Zástupný symbol pro datum 11"/>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13" name="Zástupný symbol pro číslo snímk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3C9C02D-A8D4-40C8-BBEE-54781A8561E4}" type="slidenum">
              <a:rPr lang="cs-CZ" smtClean="0"/>
              <a:pPr/>
              <a:t>‹#›</a:t>
            </a:fld>
            <a:endParaRPr lang="cs-CZ"/>
          </a:p>
        </p:txBody>
      </p:sp>
      <p:sp>
        <p:nvSpPr>
          <p:cNvPr id="14" name="Zástupný symbol pro zápatí 13"/>
          <p:cNvSpPr>
            <a:spLocks noGrp="1"/>
          </p:cNvSpPr>
          <p:nvPr>
            <p:ph type="ftr" sz="quarter" idx="12"/>
          </p:nvPr>
        </p:nvSpPr>
        <p:spPr/>
        <p:txBody>
          <a:bodyPr/>
          <a:lstStyle/>
          <a:p>
            <a:endParaRPr lang="cs-CZ"/>
          </a:p>
        </p:txBody>
      </p:sp>
    </p:spTree>
    <p:extLst>
      <p:ext uri="{BB962C8B-B14F-4D97-AF65-F5344CB8AC3E}">
        <p14:creationId xmlns:p14="http://schemas.microsoft.com/office/powerpoint/2010/main" val="10470189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9" name="Zástupný symbol pro obsah 8"/>
          <p:cNvSpPr>
            <a:spLocks noGrp="1"/>
          </p:cNvSpPr>
          <p:nvPr>
            <p:ph sz="quarter" idx="1"/>
          </p:nvPr>
        </p:nvSpPr>
        <p:spPr>
          <a:xfrm>
            <a:off x="812800" y="1589567"/>
            <a:ext cx="5181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6459868" y="1589567"/>
            <a:ext cx="518160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8" name="Zástupný symbol pro datum 7"/>
          <p:cNvSpPr>
            <a:spLocks noGrp="1"/>
          </p:cNvSpPr>
          <p:nvPr>
            <p:ph type="dt" sz="half" idx="15"/>
          </p:nvPr>
        </p:nvSpPr>
        <p:spPr/>
        <p:txBody>
          <a:bodyPr rtlCol="0"/>
          <a:lstStyle/>
          <a:p>
            <a:fld id="{84CC6536-08CF-4C2E-90C0-689B36A8E777}" type="datetimeFigureOut">
              <a:rPr lang="cs-CZ" smtClean="0"/>
              <a:pPr/>
              <a:t>22.03.2022</a:t>
            </a:fld>
            <a:endParaRPr lang="cs-CZ"/>
          </a:p>
        </p:txBody>
      </p:sp>
      <p:sp>
        <p:nvSpPr>
          <p:cNvPr id="10" name="Zástupný symbol pro číslo snímku 9"/>
          <p:cNvSpPr>
            <a:spLocks noGrp="1"/>
          </p:cNvSpPr>
          <p:nvPr>
            <p:ph type="sldNum" sz="quarter" idx="16"/>
          </p:nvPr>
        </p:nvSpPr>
        <p:spPr/>
        <p:txBody>
          <a:bodyPr rtlCol="0"/>
          <a:lstStyle/>
          <a:p>
            <a:fld id="{13C9C02D-A8D4-40C8-BBEE-54781A8561E4}" type="slidenum">
              <a:rPr lang="cs-CZ" smtClean="0"/>
              <a:pPr/>
              <a:t>‹#›</a:t>
            </a:fld>
            <a:endParaRPr lang="cs-CZ"/>
          </a:p>
        </p:txBody>
      </p:sp>
      <p:sp>
        <p:nvSpPr>
          <p:cNvPr id="12" name="Zástupný symbol pro zápatí 11"/>
          <p:cNvSpPr>
            <a:spLocks noGrp="1"/>
          </p:cNvSpPr>
          <p:nvPr>
            <p:ph type="ftr" sz="quarter" idx="17"/>
          </p:nvPr>
        </p:nvSpPr>
        <p:spPr/>
        <p:txBody>
          <a:bodyPr rtlCol="0"/>
          <a:lstStyle/>
          <a:p>
            <a:endParaRPr lang="cs-CZ"/>
          </a:p>
        </p:txBody>
      </p:sp>
    </p:spTree>
    <p:extLst>
      <p:ext uri="{BB962C8B-B14F-4D97-AF65-F5344CB8AC3E}">
        <p14:creationId xmlns:p14="http://schemas.microsoft.com/office/powerpoint/2010/main" val="3762004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711200" y="273050"/>
            <a:ext cx="10871200" cy="869950"/>
          </a:xfrm>
        </p:spPr>
        <p:txBody>
          <a:bodyPr anchor="ctr"/>
          <a:lstStyle>
            <a:lvl1pPr>
              <a:defRPr/>
            </a:lvl1pPr>
          </a:lstStyle>
          <a:p>
            <a:r>
              <a:rPr kumimoji="0" lang="cs-CZ"/>
              <a:t>Klepnutím lze upravit styl předlohy nadpisů.</a:t>
            </a:r>
            <a:endParaRPr kumimoji="0" lang="en-US"/>
          </a:p>
        </p:txBody>
      </p:sp>
      <p:sp>
        <p:nvSpPr>
          <p:cNvPr id="11" name="Zástupný symbol pro obsah 10"/>
          <p:cNvSpPr>
            <a:spLocks noGrp="1"/>
          </p:cNvSpPr>
          <p:nvPr>
            <p:ph sz="quarter" idx="2"/>
          </p:nvPr>
        </p:nvSpPr>
        <p:spPr>
          <a:xfrm>
            <a:off x="812800" y="2438400"/>
            <a:ext cx="51816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6400800" y="2438400"/>
            <a:ext cx="5181600" cy="35814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Zástupný symbol pro datum 9"/>
          <p:cNvSpPr>
            <a:spLocks noGrp="1"/>
          </p:cNvSpPr>
          <p:nvPr>
            <p:ph type="dt" sz="half" idx="15"/>
          </p:nvPr>
        </p:nvSpPr>
        <p:spPr/>
        <p:txBody>
          <a:bodyPr rtlCol="0"/>
          <a:lstStyle/>
          <a:p>
            <a:fld id="{84CC6536-08CF-4C2E-90C0-689B36A8E777}" type="datetimeFigureOut">
              <a:rPr lang="cs-CZ" smtClean="0"/>
              <a:pPr/>
              <a:t>22.03.2022</a:t>
            </a:fld>
            <a:endParaRPr lang="cs-CZ"/>
          </a:p>
        </p:txBody>
      </p:sp>
      <p:sp>
        <p:nvSpPr>
          <p:cNvPr id="12" name="Zástupný symbol pro číslo snímku 11"/>
          <p:cNvSpPr>
            <a:spLocks noGrp="1"/>
          </p:cNvSpPr>
          <p:nvPr>
            <p:ph type="sldNum" sz="quarter" idx="16"/>
          </p:nvPr>
        </p:nvSpPr>
        <p:spPr/>
        <p:txBody>
          <a:bodyPr rtlCol="0"/>
          <a:lstStyle/>
          <a:p>
            <a:fld id="{13C9C02D-A8D4-40C8-BBEE-54781A8561E4}" type="slidenum">
              <a:rPr lang="cs-CZ" smtClean="0"/>
              <a:pPr/>
              <a:t>‹#›</a:t>
            </a:fld>
            <a:endParaRPr lang="cs-CZ"/>
          </a:p>
        </p:txBody>
      </p:sp>
      <p:sp>
        <p:nvSpPr>
          <p:cNvPr id="14" name="Zástupný symbol pro zápatí 13"/>
          <p:cNvSpPr>
            <a:spLocks noGrp="1"/>
          </p:cNvSpPr>
          <p:nvPr>
            <p:ph type="ftr" sz="quarter" idx="17"/>
          </p:nvPr>
        </p:nvSpPr>
        <p:spPr/>
        <p:txBody>
          <a:bodyPr rtlCol="0"/>
          <a:lstStyle/>
          <a:p>
            <a:endParaRPr lang="cs-CZ"/>
          </a:p>
        </p:txBody>
      </p:sp>
      <p:sp>
        <p:nvSpPr>
          <p:cNvPr id="16" name="Zástupný symbol pro text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
        <p:nvSpPr>
          <p:cNvPr id="15" name="Zástupný symbol pro text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cs-CZ"/>
              <a:t>Klepnutím lze upravit styly předlohy textu.</a:t>
            </a:r>
          </a:p>
        </p:txBody>
      </p:sp>
    </p:spTree>
    <p:extLst>
      <p:ext uri="{BB962C8B-B14F-4D97-AF65-F5344CB8AC3E}">
        <p14:creationId xmlns:p14="http://schemas.microsoft.com/office/powerpoint/2010/main" val="329722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lvl1pPr>
              <a:defRPr>
                <a:solidFill>
                  <a:srgbClr val="FFFFFF"/>
                </a:solidFill>
              </a:defRPr>
            </a:lvl1pPr>
          </a:lstStyle>
          <a:p>
            <a:fld id="{13C9C02D-A8D4-40C8-BBEE-54781A8561E4}" type="slidenum">
              <a:rPr lang="cs-CZ" smtClean="0"/>
              <a:pPr/>
              <a:t>‹#›</a:t>
            </a:fld>
            <a:endParaRPr lang="cs-CZ"/>
          </a:p>
        </p:txBody>
      </p:sp>
    </p:spTree>
    <p:extLst>
      <p:ext uri="{BB962C8B-B14F-4D97-AF65-F5344CB8AC3E}">
        <p14:creationId xmlns:p14="http://schemas.microsoft.com/office/powerpoint/2010/main" val="393622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0" y="6248400"/>
            <a:ext cx="711200" cy="381000"/>
          </a:xfrm>
        </p:spPr>
        <p:txBody>
          <a:bodyPr/>
          <a:lstStyle>
            <a:lvl1pPr>
              <a:defRPr>
                <a:solidFill>
                  <a:schemeClr val="tx2"/>
                </a:solidFill>
              </a:defRPr>
            </a:lvl1pPr>
          </a:lstStyle>
          <a:p>
            <a:fld id="{13C9C02D-A8D4-40C8-BBEE-54781A8561E4}" type="slidenum">
              <a:rPr lang="cs-CZ" smtClean="0"/>
              <a:pPr/>
              <a:t>‹#›</a:t>
            </a:fld>
            <a:endParaRPr lang="cs-CZ"/>
          </a:p>
        </p:txBody>
      </p:sp>
    </p:spTree>
    <p:extLst>
      <p:ext uri="{BB962C8B-B14F-4D97-AF65-F5344CB8AC3E}">
        <p14:creationId xmlns:p14="http://schemas.microsoft.com/office/powerpoint/2010/main" val="1432425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273050"/>
            <a:ext cx="10769600" cy="869950"/>
          </a:xfrm>
        </p:spPr>
        <p:txBody>
          <a:bodyPr anchor="ctr"/>
          <a:lstStyle>
            <a:lvl1pPr algn="l">
              <a:buNone/>
              <a:defRPr sz="4400" b="0"/>
            </a:lvl1p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lvl1pPr>
              <a:defRPr>
                <a:solidFill>
                  <a:srgbClr val="FFFFFF"/>
                </a:solidFill>
              </a:defRPr>
            </a:lvl1pPr>
          </a:lstStyle>
          <a:p>
            <a:fld id="{13C9C02D-A8D4-40C8-BBEE-54781A8561E4}" type="slidenum">
              <a:rPr lang="cs-CZ" smtClean="0"/>
              <a:pPr/>
              <a:t>‹#›</a:t>
            </a:fld>
            <a:endParaRPr lang="cs-CZ"/>
          </a:p>
        </p:txBody>
      </p:sp>
      <p:sp>
        <p:nvSpPr>
          <p:cNvPr id="3" name="Zástupný symbol pro text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9" name="Zástupný symbol pro obsah 8"/>
          <p:cNvSpPr>
            <a:spLocks noGrp="1"/>
          </p:cNvSpPr>
          <p:nvPr>
            <p:ph sz="quarter" idx="1"/>
          </p:nvPr>
        </p:nvSpPr>
        <p:spPr>
          <a:xfrm>
            <a:off x="3149600" y="1752600"/>
            <a:ext cx="8534400" cy="44196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extLst>
      <p:ext uri="{BB962C8B-B14F-4D97-AF65-F5344CB8AC3E}">
        <p14:creationId xmlns:p14="http://schemas.microsoft.com/office/powerpoint/2010/main" val="2226849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Klepnutím lze upravit styly předlohy textu.</a:t>
            </a:r>
          </a:p>
        </p:txBody>
      </p:sp>
      <p:sp>
        <p:nvSpPr>
          <p:cNvPr id="8" name="Obdélník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Obdélník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Obdélník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Nadpis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cs-CZ"/>
              <a:t>Klepnutím lze upravit styl předlohy nadpisů.</a:t>
            </a:r>
            <a:endParaRPr kumimoji="0" lang="en-US"/>
          </a:p>
        </p:txBody>
      </p:sp>
      <p:sp>
        <p:nvSpPr>
          <p:cNvPr id="11" name="Obdélník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Zástupný symbol pro datum 11"/>
          <p:cNvSpPr>
            <a:spLocks noGrp="1"/>
          </p:cNvSpPr>
          <p:nvPr>
            <p:ph type="dt" sz="half" idx="10"/>
          </p:nvPr>
        </p:nvSpPr>
        <p:spPr>
          <a:xfrm>
            <a:off x="8331200" y="6248401"/>
            <a:ext cx="3556000" cy="365125"/>
          </a:xfrm>
        </p:spPr>
        <p:txBody>
          <a:bodyPr rtlCol="0"/>
          <a:lstStyle/>
          <a:p>
            <a:fld id="{84CC6536-08CF-4C2E-90C0-689B36A8E777}" type="datetimeFigureOut">
              <a:rPr lang="cs-CZ" smtClean="0"/>
              <a:pPr/>
              <a:t>22.03.2022</a:t>
            </a:fld>
            <a:endParaRPr lang="cs-CZ"/>
          </a:p>
        </p:txBody>
      </p:sp>
      <p:sp>
        <p:nvSpPr>
          <p:cNvPr id="13" name="Zástupný symbol pro číslo snímku 12"/>
          <p:cNvSpPr>
            <a:spLocks noGrp="1"/>
          </p:cNvSpPr>
          <p:nvPr>
            <p:ph type="sldNum" sz="quarter" idx="11"/>
          </p:nvPr>
        </p:nvSpPr>
        <p:spPr>
          <a:xfrm>
            <a:off x="0" y="4667249"/>
            <a:ext cx="1930400" cy="663578"/>
          </a:xfrm>
        </p:spPr>
        <p:txBody>
          <a:bodyPr rtlCol="0"/>
          <a:lstStyle>
            <a:lvl1pPr>
              <a:defRPr sz="2800"/>
            </a:lvl1pPr>
          </a:lstStyle>
          <a:p>
            <a:fld id="{13C9C02D-A8D4-40C8-BBEE-54781A8561E4}" type="slidenum">
              <a:rPr lang="cs-CZ" smtClean="0"/>
              <a:pPr/>
              <a:t>‹#›</a:t>
            </a:fld>
            <a:endParaRPr lang="cs-CZ"/>
          </a:p>
        </p:txBody>
      </p:sp>
      <p:sp>
        <p:nvSpPr>
          <p:cNvPr id="14" name="Zástupný symbol pro zápatí 13"/>
          <p:cNvSpPr>
            <a:spLocks noGrp="1"/>
          </p:cNvSpPr>
          <p:nvPr>
            <p:ph type="ftr" sz="quarter" idx="12"/>
          </p:nvPr>
        </p:nvSpPr>
        <p:spPr>
          <a:xfrm>
            <a:off x="2133600" y="6248207"/>
            <a:ext cx="6096000" cy="365125"/>
          </a:xfrm>
        </p:spPr>
        <p:txBody>
          <a:bodyPr rtlCol="0"/>
          <a:lstStyle/>
          <a:p>
            <a:endParaRPr lang="cs-CZ"/>
          </a:p>
        </p:txBody>
      </p:sp>
      <p:sp>
        <p:nvSpPr>
          <p:cNvPr id="3" name="Zástupný symbol pro obrázek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cs-CZ"/>
              <a:t>Klepnutím na ikonu přidáte obrázek.</a:t>
            </a:r>
            <a:endParaRPr kumimoji="0" lang="en-US" dirty="0"/>
          </a:p>
        </p:txBody>
      </p:sp>
    </p:spTree>
    <p:extLst>
      <p:ext uri="{BB962C8B-B14F-4D97-AF65-F5344CB8AC3E}">
        <p14:creationId xmlns:p14="http://schemas.microsoft.com/office/powerpoint/2010/main" val="392878433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4CC6536-08CF-4C2E-90C0-689B36A8E777}" type="datetimeFigureOut">
              <a:rPr lang="cs-CZ" smtClean="0"/>
              <a:pPr/>
              <a:t>22.03.2022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C9C02D-A8D4-40C8-BBEE-54781A8561E4}" type="slidenum">
              <a:rPr lang="cs-CZ" smtClean="0"/>
              <a:pPr/>
              <a:t>‹#›</a:t>
            </a:fld>
            <a:endParaRPr lang="cs-CZ"/>
          </a:p>
        </p:txBody>
      </p:sp>
    </p:spTree>
    <p:extLst>
      <p:ext uri="{BB962C8B-B14F-4D97-AF65-F5344CB8AC3E}">
        <p14:creationId xmlns:p14="http://schemas.microsoft.com/office/powerpoint/2010/main" val="834867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1"/>
      </p:bgRef>
    </p:bg>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37600" y="609601"/>
            <a:ext cx="2743200" cy="55165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609600"/>
            <a:ext cx="7416800" cy="5516564"/>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a:xfrm>
            <a:off x="8737600" y="6248403"/>
            <a:ext cx="2946400" cy="365125"/>
          </a:xfrm>
        </p:spPr>
        <p:txBody>
          <a:bodyPr/>
          <a:lstStyle/>
          <a:p>
            <a:fld id="{84CC6536-08CF-4C2E-90C0-689B36A8E777}" type="datetimeFigureOut">
              <a:rPr lang="cs-CZ" smtClean="0"/>
              <a:pPr/>
              <a:t>22.03.2022</a:t>
            </a:fld>
            <a:endParaRPr lang="cs-CZ"/>
          </a:p>
        </p:txBody>
      </p:sp>
      <p:sp>
        <p:nvSpPr>
          <p:cNvPr id="5" name="Zástupný symbol pro zápatí 4"/>
          <p:cNvSpPr>
            <a:spLocks noGrp="1"/>
          </p:cNvSpPr>
          <p:nvPr>
            <p:ph type="ftr" sz="quarter" idx="11"/>
          </p:nvPr>
        </p:nvSpPr>
        <p:spPr>
          <a:xfrm>
            <a:off x="609602" y="6248208"/>
            <a:ext cx="7431311" cy="365125"/>
          </a:xfrm>
        </p:spPr>
        <p:txBody>
          <a:bodyPr/>
          <a:lstStyle/>
          <a:p>
            <a:endParaRPr lang="cs-CZ"/>
          </a:p>
        </p:txBody>
      </p:sp>
      <p:sp>
        <p:nvSpPr>
          <p:cNvPr id="7" name="Obdélník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Obdélník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Obdélník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Zástupný symbol pro číslo snímku 5"/>
          <p:cNvSpPr>
            <a:spLocks noGrp="1"/>
          </p:cNvSpPr>
          <p:nvPr>
            <p:ph type="sldNum" sz="quarter" idx="12"/>
          </p:nvPr>
        </p:nvSpPr>
        <p:spPr>
          <a:xfrm rot="5400000">
            <a:off x="8075084" y="103716"/>
            <a:ext cx="533400" cy="325968"/>
          </a:xfrm>
        </p:spPr>
        <p:txBody>
          <a:bodyPr/>
          <a:lstStyle/>
          <a:p>
            <a:fld id="{13C9C02D-A8D4-40C8-BBEE-54781A8561E4}" type="slidenum">
              <a:rPr lang="cs-CZ" smtClean="0"/>
              <a:pPr/>
              <a:t>‹#›</a:t>
            </a:fld>
            <a:endParaRPr lang="cs-CZ"/>
          </a:p>
        </p:txBody>
      </p:sp>
    </p:spTree>
    <p:extLst>
      <p:ext uri="{BB962C8B-B14F-4D97-AF65-F5344CB8AC3E}">
        <p14:creationId xmlns:p14="http://schemas.microsoft.com/office/powerpoint/2010/main" val="32175341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6969C88-B244-455D-A017-012B25B1ACDD}" type="datetimeFigureOut">
              <a:rPr lang="en-US" smtClean="0"/>
              <a:pPr/>
              <a:t>3/22/2022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76288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8737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1410" y="3073397"/>
            <a:ext cx="4878391"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073397"/>
            <a:ext cx="4875210" cy="271780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3/22/2022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28147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3/22/2022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01430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3/22/2022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808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66823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6969C88-B244-455D-A017-012B25B1ACDD}" type="datetimeFigureOut">
              <a:rPr lang="en-US" smtClean="0"/>
              <a:pPr/>
              <a:t>3/22/2022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6752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969C88-B244-455D-A017-012B25B1ACDD}" type="datetimeFigureOut">
              <a:rPr lang="en-US" smtClean="0"/>
              <a:pPr/>
              <a:t>3/22/2022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71721410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812800" y="228600"/>
            <a:ext cx="10871200" cy="990600"/>
          </a:xfrm>
          <a:prstGeom prst="rect">
            <a:avLst/>
          </a:prstGeom>
        </p:spPr>
        <p:txBody>
          <a:bodyPr vert="horz" anchor="ctr">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84CC6536-08CF-4C2E-90C0-689B36A8E777}" type="datetimeFigureOut">
              <a:rPr lang="cs-CZ" smtClean="0"/>
              <a:pPr/>
              <a:t>22.03.2022</a:t>
            </a:fld>
            <a:endParaRPr lang="cs-CZ"/>
          </a:p>
        </p:txBody>
      </p:sp>
      <p:sp>
        <p:nvSpPr>
          <p:cNvPr id="3" name="Zástupný symbol pro zápatí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cs-CZ"/>
          </a:p>
        </p:txBody>
      </p:sp>
      <p:sp>
        <p:nvSpPr>
          <p:cNvPr id="7" name="Obdélník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bdélník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Obdélník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Zástupný symbol pro číslo snímk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C9C02D-A8D4-40C8-BBEE-54781A8561E4}" type="slidenum">
              <a:rPr lang="cs-CZ" smtClean="0"/>
              <a:pPr/>
              <a:t>‹#›</a:t>
            </a:fld>
            <a:endParaRPr lang="cs-CZ"/>
          </a:p>
        </p:txBody>
      </p:sp>
    </p:spTree>
    <p:extLst>
      <p:ext uri="{BB962C8B-B14F-4D97-AF65-F5344CB8AC3E}">
        <p14:creationId xmlns:p14="http://schemas.microsoft.com/office/powerpoint/2010/main" val="38364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hyperlink" Target="http://www.navtechgps.com/extra/GNSSfacts.asp" TargetMode="Externa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hyperlink" Target="http://nssdc.gsfc.nasa.gov/nmc/spacecraftDisplay.do?id=1996-053A" TargetMode="External"/><Relationship Id="rId7" Type="http://schemas.openxmlformats.org/officeDocument/2006/relationships/hyperlink" Target="http://space.skyrocket.de/index_frame.htm?http://www.skyrocket.de/space/doc_sdat/sirius-5.htm" TargetMode="External"/><Relationship Id="rId2" Type="http://schemas.openxmlformats.org/officeDocument/2006/relationships/image" Target="../media/image55.png"/><Relationship Id="rId1" Type="http://schemas.openxmlformats.org/officeDocument/2006/relationships/slideLayout" Target="../slideLayouts/slideLayout19.xml"/><Relationship Id="rId6" Type="http://schemas.openxmlformats.org/officeDocument/2006/relationships/hyperlink" Target="http://nssdc.gsfc.nasa.gov/nmc/spacecraftDisplay.do?id=1996-020A" TargetMode="External"/><Relationship Id="rId5" Type="http://schemas.openxmlformats.org/officeDocument/2006/relationships/hyperlink" Target="http://nssdc.gsfc.nasa.gov/nmc/spacecraftDisplay.do?id=2005-044A" TargetMode="External"/><Relationship Id="rId4" Type="http://schemas.openxmlformats.org/officeDocument/2006/relationships/hyperlink" Target="http://nssdc.gsfc.nasa.gov/nmc/spacecraftDisplay.do?id=2001-029A"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www.glonass-ianc.rsa.ru/" TargetMode="External"/><Relationship Id="rId2" Type="http://schemas.openxmlformats.org/officeDocument/2006/relationships/hyperlink" Target="https://cs.wikipedia.org/wiki/Transliterace" TargetMode="Externa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gif"/><Relationship Id="rId2" Type="http://schemas.openxmlformats.org/officeDocument/2006/relationships/image" Target="../media/image11.jpg"/><Relationship Id="rId1" Type="http://schemas.openxmlformats.org/officeDocument/2006/relationships/slideLayout" Target="../slideLayouts/slideLayout19.xml"/><Relationship Id="rId6" Type="http://schemas.openxmlformats.org/officeDocument/2006/relationships/image" Target="../media/image15.gif"/><Relationship Id="rId5" Type="http://schemas.openxmlformats.org/officeDocument/2006/relationships/image" Target="../media/image14.jpg"/><Relationship Id="rId4" Type="http://schemas.openxmlformats.org/officeDocument/2006/relationships/image" Target="../media/image1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8" Type="http://schemas.openxmlformats.org/officeDocument/2006/relationships/hyperlink" Target="http://www.u-blox.com/images/stories/Resources/gps_compendiumgps-x-02007.pdf" TargetMode="External"/><Relationship Id="rId3" Type="http://schemas.openxmlformats.org/officeDocument/2006/relationships/hyperlink" Target="http://www.gpsworld.com/" TargetMode="External"/><Relationship Id="rId7" Type="http://schemas.openxmlformats.org/officeDocument/2006/relationships/hyperlink" Target="http://www.insidegnss.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www.trimble.com/gps/index.shtml" TargetMode="External"/><Relationship Id="rId5" Type="http://schemas.openxmlformats.org/officeDocument/2006/relationships/hyperlink" Target="http://gge.unb.ca/Resources/HowDoesGPSWork.html" TargetMode="External"/><Relationship Id="rId4" Type="http://schemas.openxmlformats.org/officeDocument/2006/relationships/hyperlink" Target="http://www.gpsworld.com/gps/gps-references-6438"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descr="Pastelová Barevná stupnice">
            <a:extLst>
              <a:ext uri="{FF2B5EF4-FFF2-40B4-BE49-F238E27FC236}">
                <a16:creationId xmlns:a16="http://schemas.microsoft.com/office/drawing/2014/main" id="{9BA92C73-5204-064B-7CD9-36F41C636829}"/>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Nadpis 1">
            <a:extLst>
              <a:ext uri="{FF2B5EF4-FFF2-40B4-BE49-F238E27FC236}">
                <a16:creationId xmlns:a16="http://schemas.microsoft.com/office/drawing/2014/main" id="{74024642-7AAD-42E9-8599-B2DF377B5A97}"/>
              </a:ext>
            </a:extLst>
          </p:cNvPr>
          <p:cNvSpPr>
            <a:spLocks noGrp="1"/>
          </p:cNvSpPr>
          <p:nvPr>
            <p:ph type="ctrTitle"/>
          </p:nvPr>
        </p:nvSpPr>
        <p:spPr>
          <a:xfrm>
            <a:off x="1371599" y="2237173"/>
            <a:ext cx="9798553" cy="2602062"/>
          </a:xfrm>
        </p:spPr>
        <p:txBody>
          <a:bodyPr>
            <a:normAutofit/>
          </a:bodyPr>
          <a:lstStyle/>
          <a:p>
            <a:r>
              <a:rPr lang="en-US" dirty="0"/>
              <a:t>GNSS – </a:t>
            </a:r>
            <a:r>
              <a:rPr lang="en-US" dirty="0" err="1"/>
              <a:t>vyu</a:t>
            </a:r>
            <a:r>
              <a:rPr lang="cs-CZ" dirty="0"/>
              <a:t>žití pro tělovýchovu</a:t>
            </a:r>
          </a:p>
        </p:txBody>
      </p:sp>
      <p:sp>
        <p:nvSpPr>
          <p:cNvPr id="3" name="Podnadpis 2">
            <a:extLst>
              <a:ext uri="{FF2B5EF4-FFF2-40B4-BE49-F238E27FC236}">
                <a16:creationId xmlns:a16="http://schemas.microsoft.com/office/drawing/2014/main" id="{85867844-6AB9-4A06-8F78-83A60F046E14}"/>
              </a:ext>
            </a:extLst>
          </p:cNvPr>
          <p:cNvSpPr>
            <a:spLocks noGrp="1"/>
          </p:cNvSpPr>
          <p:nvPr>
            <p:ph type="subTitle" idx="1"/>
          </p:nvPr>
        </p:nvSpPr>
        <p:spPr>
          <a:xfrm>
            <a:off x="1371600" y="4842935"/>
            <a:ext cx="9448800" cy="685800"/>
          </a:xfrm>
        </p:spPr>
        <p:txBody>
          <a:bodyPr>
            <a:normAutofit/>
          </a:bodyPr>
          <a:lstStyle/>
          <a:p>
            <a:r>
              <a:rPr lang="cs-CZ" dirty="0"/>
              <a:t>Luděk Žalud</a:t>
            </a:r>
          </a:p>
        </p:txBody>
      </p:sp>
    </p:spTree>
    <p:extLst>
      <p:ext uri="{BB962C8B-B14F-4D97-AF65-F5344CB8AC3E}">
        <p14:creationId xmlns:p14="http://schemas.microsoft.com/office/powerpoint/2010/main" val="23543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Globální prostorové s.s.</a:t>
            </a:r>
          </a:p>
        </p:txBody>
      </p:sp>
      <p:sp>
        <p:nvSpPr>
          <p:cNvPr id="3" name="Content Placeholder 2"/>
          <p:cNvSpPr>
            <a:spLocks noGrp="1"/>
          </p:cNvSpPr>
          <p:nvPr>
            <p:ph sz="quarter" idx="1"/>
          </p:nvPr>
        </p:nvSpPr>
        <p:spPr/>
        <p:txBody>
          <a:bodyPr/>
          <a:lstStyle/>
          <a:p>
            <a:r>
              <a:rPr lang="cs-CZ" dirty="0"/>
              <a:t>Zeměkoule musí být aproximována nějakým tělesem</a:t>
            </a:r>
          </a:p>
          <a:p>
            <a:pPr lvl="1"/>
            <a:r>
              <a:rPr lang="cs-CZ" dirty="0"/>
              <a:t>koule</a:t>
            </a:r>
          </a:p>
          <a:p>
            <a:pPr lvl="1"/>
            <a:r>
              <a:rPr lang="cs-CZ" dirty="0"/>
              <a:t>rotační elipsoid</a:t>
            </a:r>
          </a:p>
          <a:p>
            <a:pPr lvl="1"/>
            <a:r>
              <a:rPr lang="cs-CZ" dirty="0"/>
              <a:t>geoid</a:t>
            </a:r>
          </a:p>
          <a:p>
            <a:pPr marL="365760" lvl="1" indent="0">
              <a:buNone/>
            </a:pPr>
            <a:endParaRPr lang="cs-CZ" dirty="0"/>
          </a:p>
        </p:txBody>
      </p:sp>
    </p:spTree>
    <p:extLst>
      <p:ext uri="{BB962C8B-B14F-4D97-AF65-F5344CB8AC3E}">
        <p14:creationId xmlns:p14="http://schemas.microsoft.com/office/powerpoint/2010/main" val="411806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Koule</a:t>
            </a:r>
          </a:p>
        </p:txBody>
      </p:sp>
      <p:sp>
        <p:nvSpPr>
          <p:cNvPr id="3" name="Zástupný symbol pro obsah 2"/>
          <p:cNvSpPr>
            <a:spLocks noGrp="1"/>
          </p:cNvSpPr>
          <p:nvPr>
            <p:ph sz="quarter" idx="1"/>
          </p:nvPr>
        </p:nvSpPr>
        <p:spPr>
          <a:xfrm>
            <a:off x="2136648" y="1600200"/>
            <a:ext cx="8153400" cy="4495800"/>
          </a:xfrm>
        </p:spPr>
        <p:txBody>
          <a:bodyPr/>
          <a:lstStyle/>
          <a:p>
            <a:pPr lvl="1"/>
            <a:r>
              <a:rPr lang="cs-CZ" dirty="0"/>
              <a:t>Matematicky jednoduchý tvar</a:t>
            </a:r>
          </a:p>
          <a:p>
            <a:pPr lvl="1"/>
            <a:r>
              <a:rPr lang="cs-CZ" dirty="0"/>
              <a:t>Přílišné zjednodušení</a:t>
            </a:r>
          </a:p>
          <a:p>
            <a:pPr lvl="1"/>
            <a:r>
              <a:rPr lang="cs-CZ" dirty="0"/>
              <a:t>Určena pouze poloměrem</a:t>
            </a:r>
          </a:p>
          <a:p>
            <a:pPr lvl="1"/>
            <a:r>
              <a:rPr lang="cs-CZ" dirty="0"/>
              <a:t>Chyba oproti </a:t>
            </a:r>
            <a:r>
              <a:rPr lang="cs-CZ" dirty="0" err="1"/>
              <a:t>geiodu</a:t>
            </a:r>
            <a:r>
              <a:rPr lang="cs-CZ" dirty="0"/>
              <a:t> v řádu desítek kilometrů</a:t>
            </a:r>
          </a:p>
          <a:p>
            <a:endParaRPr lang="cs-CZ" dirty="0"/>
          </a:p>
        </p:txBody>
      </p:sp>
    </p:spTree>
    <p:extLst>
      <p:ext uri="{BB962C8B-B14F-4D97-AF65-F5344CB8AC3E}">
        <p14:creationId xmlns:p14="http://schemas.microsoft.com/office/powerpoint/2010/main" val="2600915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Rotační elipsoid</a:t>
            </a:r>
          </a:p>
        </p:txBody>
      </p:sp>
      <p:sp>
        <p:nvSpPr>
          <p:cNvPr id="3" name="Content Placeholder 2"/>
          <p:cNvSpPr>
            <a:spLocks noGrp="1"/>
          </p:cNvSpPr>
          <p:nvPr>
            <p:ph sz="quarter" idx="1"/>
          </p:nvPr>
        </p:nvSpPr>
        <p:spPr/>
        <p:txBody>
          <a:bodyPr>
            <a:normAutofit fontScale="85000" lnSpcReduction="20000"/>
          </a:bodyPr>
          <a:lstStyle/>
          <a:p>
            <a:r>
              <a:rPr lang="cs-CZ" dirty="0"/>
              <a:t>Pouze dva parametry</a:t>
            </a:r>
          </a:p>
          <a:p>
            <a:pPr lvl="1"/>
            <a:r>
              <a:rPr lang="cs-CZ" dirty="0"/>
              <a:t>a – rovníkový poloměr</a:t>
            </a:r>
          </a:p>
          <a:p>
            <a:pPr lvl="1"/>
            <a:r>
              <a:rPr lang="cs-CZ" dirty="0"/>
              <a:t>b – polární poloměr</a:t>
            </a:r>
          </a:p>
          <a:p>
            <a:r>
              <a:rPr lang="cs-CZ" dirty="0"/>
              <a:t>Používá se dnes nejčastěji pro georeferenční systémy</a:t>
            </a:r>
          </a:p>
          <a:p>
            <a:pPr lvl="1"/>
            <a:r>
              <a:rPr lang="cs-CZ" dirty="0"/>
              <a:t>Latitude – zeměpisná šířka</a:t>
            </a:r>
          </a:p>
          <a:p>
            <a:pPr lvl="1"/>
            <a:r>
              <a:rPr lang="cs-CZ" dirty="0"/>
              <a:t>Longitude – zeměpisná délka</a:t>
            </a:r>
          </a:p>
          <a:p>
            <a:pPr lvl="1"/>
            <a:r>
              <a:rPr lang="cs-CZ" dirty="0"/>
              <a:t>Elevation – výška</a:t>
            </a:r>
          </a:p>
          <a:p>
            <a:r>
              <a:rPr lang="cs-CZ" dirty="0"/>
              <a:t>Zero meridian – nultý poledník – prochází bývalou astronomickou observatoří v Greenwichi v Anglii</a:t>
            </a:r>
          </a:p>
          <a:p>
            <a:r>
              <a:rPr lang="cs-CZ" dirty="0"/>
              <a:t>Rovník – nejdelší rovnoběžka, čára spojující body s nulovou zeměpisnoušířkou. Průsečnice zemského povrchu s rovinou, procházející středem Země a kolmou k zemské ose.</a:t>
            </a:r>
          </a:p>
        </p:txBody>
      </p:sp>
    </p:spTree>
    <p:extLst>
      <p:ext uri="{BB962C8B-B14F-4D97-AF65-F5344CB8AC3E}">
        <p14:creationId xmlns:p14="http://schemas.microsoft.com/office/powerpoint/2010/main" val="345618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Rotační elipsoid</a:t>
            </a:r>
          </a:p>
        </p:txBody>
      </p:sp>
      <p:sp>
        <p:nvSpPr>
          <p:cNvPr id="3" name="Zástupný symbol pro obsah 2"/>
          <p:cNvSpPr>
            <a:spLocks noGrp="1"/>
          </p:cNvSpPr>
          <p:nvPr>
            <p:ph sz="quarter" idx="1"/>
          </p:nvPr>
        </p:nvSpPr>
        <p:spPr>
          <a:xfrm>
            <a:off x="2136648" y="1600200"/>
            <a:ext cx="8153400" cy="2328866"/>
          </a:xfrm>
        </p:spPr>
        <p:txBody>
          <a:bodyPr/>
          <a:lstStyle/>
          <a:p>
            <a:r>
              <a:rPr lang="cs-CZ" dirty="0"/>
              <a:t>Geoid je matematicky příliš složitý objekt</a:t>
            </a:r>
          </a:p>
          <a:p>
            <a:r>
              <a:rPr lang="cs-CZ" dirty="0"/>
              <a:t>Je definován dvěma poloměry</a:t>
            </a:r>
          </a:p>
          <a:p>
            <a:pPr lvl="1"/>
            <a:r>
              <a:rPr lang="cs-CZ" dirty="0"/>
              <a:t>Rovníkový</a:t>
            </a:r>
          </a:p>
          <a:p>
            <a:pPr lvl="1"/>
            <a:r>
              <a:rPr lang="cs-CZ" dirty="0"/>
              <a:t>Osa od severního k jižnímu pólu</a:t>
            </a:r>
          </a:p>
        </p:txBody>
      </p:sp>
      <p:pic>
        <p:nvPicPr>
          <p:cNvPr id="3075" name="Picture 3"/>
          <p:cNvPicPr>
            <a:picLocks noChangeAspect="1" noChangeArrowheads="1"/>
          </p:cNvPicPr>
          <p:nvPr/>
        </p:nvPicPr>
        <p:blipFill>
          <a:blip r:embed="rId2" cstate="print"/>
          <a:srcRect/>
          <a:stretch>
            <a:fillRect/>
          </a:stretch>
        </p:blipFill>
        <p:spPr bwMode="auto">
          <a:xfrm>
            <a:off x="3952861" y="4286257"/>
            <a:ext cx="3876675" cy="2200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Geoid</a:t>
            </a:r>
          </a:p>
        </p:txBody>
      </p:sp>
      <p:sp>
        <p:nvSpPr>
          <p:cNvPr id="3" name="Zástupný symbol pro obsah 2"/>
          <p:cNvSpPr>
            <a:spLocks noGrp="1"/>
          </p:cNvSpPr>
          <p:nvPr>
            <p:ph sz="quarter" idx="1"/>
          </p:nvPr>
        </p:nvSpPr>
        <p:spPr>
          <a:xfrm>
            <a:off x="2136648" y="1600200"/>
            <a:ext cx="8153400" cy="2404864"/>
          </a:xfrm>
        </p:spPr>
        <p:txBody>
          <a:bodyPr>
            <a:normAutofit lnSpcReduction="10000"/>
          </a:bodyPr>
          <a:lstStyle/>
          <a:p>
            <a:r>
              <a:rPr lang="cs-CZ" dirty="0"/>
              <a:t>Geoid je teoretické těleso, jehož povrch vždy protíná gravitační pole v pravých úhlech</a:t>
            </a:r>
          </a:p>
          <a:p>
            <a:r>
              <a:rPr lang="cs-CZ" dirty="0"/>
              <a:t>Odpovídá hladině hypotetického zemského oceánu – problém s určením nuly</a:t>
            </a:r>
          </a:p>
          <a:p>
            <a:r>
              <a:rPr lang="cs-CZ" dirty="0"/>
              <a:t>Používá se jako referenční objekt pro měření výšky</a:t>
            </a:r>
          </a:p>
        </p:txBody>
      </p:sp>
      <p:pic>
        <p:nvPicPr>
          <p:cNvPr id="2051" name="Picture 3"/>
          <p:cNvPicPr>
            <a:picLocks noChangeAspect="1" noChangeArrowheads="1"/>
          </p:cNvPicPr>
          <p:nvPr/>
        </p:nvPicPr>
        <p:blipFill>
          <a:blip r:embed="rId3" cstate="print"/>
          <a:srcRect/>
          <a:stretch>
            <a:fillRect/>
          </a:stretch>
        </p:blipFill>
        <p:spPr bwMode="auto">
          <a:xfrm>
            <a:off x="1559497" y="4653137"/>
            <a:ext cx="5228017" cy="2066553"/>
          </a:xfrm>
          <a:prstGeom prst="rect">
            <a:avLst/>
          </a:prstGeom>
          <a:noFill/>
          <a:ln w="9525">
            <a:noFill/>
            <a:miter lim="800000"/>
            <a:headEnd/>
            <a:tailEnd/>
          </a:ln>
        </p:spPr>
      </p:pic>
      <p:graphicFrame>
        <p:nvGraphicFramePr>
          <p:cNvPr id="5" name="Objekt 4"/>
          <p:cNvGraphicFramePr>
            <a:graphicFrameLocks noChangeAspect="1"/>
          </p:cNvGraphicFramePr>
          <p:nvPr/>
        </p:nvGraphicFramePr>
        <p:xfrm>
          <a:off x="7300719" y="4377043"/>
          <a:ext cx="2990316" cy="2252965"/>
        </p:xfrm>
        <a:graphic>
          <a:graphicData uri="http://schemas.openxmlformats.org/presentationml/2006/ole">
            <mc:AlternateContent xmlns:mc="http://schemas.openxmlformats.org/markup-compatibility/2006">
              <mc:Choice xmlns:v="urn:schemas-microsoft-com:vml" Requires="v">
                <p:oleObj spid="_x0000_s1026" name="dokument" r:id="rId4" imgW="3381756" imgH="3267456" progId="Word.Document.8">
                  <p:embed/>
                </p:oleObj>
              </mc:Choice>
              <mc:Fallback>
                <p:oleObj name="dokument" r:id="rId4" imgW="3381756" imgH="3267456" progId="Word.Document.8">
                  <p:embed/>
                  <p:pic>
                    <p:nvPicPr>
                      <p:cNvPr id="5"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719" y="4377043"/>
                        <a:ext cx="2990316" cy="2252965"/>
                      </a:xfrm>
                      <a:prstGeom prst="rect">
                        <a:avLst/>
                      </a:prstGeom>
                      <a:noFill/>
                      <a:ln>
                        <a:noFill/>
                      </a:ln>
                      <a:effectLst/>
                    </p:spPr>
                  </p:pic>
                </p:oleObj>
              </mc:Fallback>
            </mc:AlternateContent>
          </a:graphicData>
        </a:graphic>
      </p:graphicFrame>
      <p:sp>
        <p:nvSpPr>
          <p:cNvPr id="6" name="TextBox 3"/>
          <p:cNvSpPr txBox="1"/>
          <p:nvPr/>
        </p:nvSpPr>
        <p:spPr>
          <a:xfrm>
            <a:off x="8400257" y="6428960"/>
            <a:ext cx="2055563" cy="369332"/>
          </a:xfrm>
          <a:prstGeom prst="rect">
            <a:avLst/>
          </a:prstGeom>
          <a:noFill/>
        </p:spPr>
        <p:txBody>
          <a:bodyPr wrap="none" rtlCol="0">
            <a:spAutoFit/>
          </a:bodyPr>
          <a:lstStyle/>
          <a:p>
            <a:pPr defTabSz="914400"/>
            <a:r>
              <a:rPr lang="cs-CZ" dirty="0">
                <a:solidFill>
                  <a:prstClr val="black"/>
                </a:solidFill>
                <a:latin typeface="Tw Cen MT"/>
              </a:rPr>
              <a:t>Zdroj: wikipedia.org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Geoid</a:t>
            </a:r>
          </a:p>
        </p:txBody>
      </p:sp>
      <p:sp>
        <p:nvSpPr>
          <p:cNvPr id="3" name="Content Placeholder 2"/>
          <p:cNvSpPr>
            <a:spLocks noGrp="1"/>
          </p:cNvSpPr>
          <p:nvPr>
            <p:ph sz="quarter" idx="1"/>
          </p:nvPr>
        </p:nvSpPr>
        <p:spPr>
          <a:xfrm>
            <a:off x="2136648" y="1600200"/>
            <a:ext cx="8153400" cy="1180728"/>
          </a:xfrm>
        </p:spPr>
        <p:txBody>
          <a:bodyPr/>
          <a:lstStyle/>
          <a:p>
            <a:r>
              <a:rPr lang="cs-CZ" dirty="0"/>
              <a:t>Geoid se vůči zemskému elipsoidu může lišit až o ±100m.</a:t>
            </a:r>
          </a:p>
        </p:txBody>
      </p:sp>
      <p:pic>
        <p:nvPicPr>
          <p:cNvPr id="1026" name="Picture 2" descr="File:Geoid height red 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3070511"/>
            <a:ext cx="5315744" cy="367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3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Souřadné systémy</a:t>
            </a:r>
          </a:p>
        </p:txBody>
      </p:sp>
      <p:sp>
        <p:nvSpPr>
          <p:cNvPr id="3" name="Zástupný symbol pro obsah 2"/>
          <p:cNvSpPr>
            <a:spLocks noGrp="1"/>
          </p:cNvSpPr>
          <p:nvPr>
            <p:ph sz="quarter" idx="1"/>
          </p:nvPr>
        </p:nvSpPr>
        <p:spPr/>
        <p:txBody>
          <a:bodyPr/>
          <a:lstStyle/>
          <a:p>
            <a:endParaRPr lang="cs-CZ"/>
          </a:p>
        </p:txBody>
      </p:sp>
    </p:spTree>
    <p:extLst>
      <p:ext uri="{BB962C8B-B14F-4D97-AF65-F5344CB8AC3E}">
        <p14:creationId xmlns:p14="http://schemas.microsoft.com/office/powerpoint/2010/main" val="237275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0" y="228600"/>
            <a:ext cx="9144000" cy="990600"/>
          </a:xfrm>
        </p:spPr>
        <p:txBody>
          <a:bodyPr>
            <a:normAutofit fontScale="90000"/>
          </a:bodyPr>
          <a:lstStyle/>
          <a:p>
            <a:r>
              <a:rPr lang="cs-CZ" sz="4000" dirty="0"/>
              <a:t>ICRS - International </a:t>
            </a:r>
            <a:r>
              <a:rPr lang="cs-CZ" sz="4000" dirty="0" err="1"/>
              <a:t>Celestial</a:t>
            </a:r>
            <a:r>
              <a:rPr lang="cs-CZ" sz="4000" dirty="0"/>
              <a:t> Reference </a:t>
            </a:r>
            <a:r>
              <a:rPr lang="cs-CZ" sz="4000" dirty="0" err="1"/>
              <a:t>System</a:t>
            </a:r>
            <a:endParaRPr lang="cs-CZ" dirty="0"/>
          </a:p>
        </p:txBody>
      </p:sp>
      <p:sp>
        <p:nvSpPr>
          <p:cNvPr id="3" name="Zástupný symbol pro obsah 2"/>
          <p:cNvSpPr>
            <a:spLocks noGrp="1"/>
          </p:cNvSpPr>
          <p:nvPr>
            <p:ph idx="1"/>
          </p:nvPr>
        </p:nvSpPr>
        <p:spPr>
          <a:xfrm>
            <a:off x="1991544" y="1860848"/>
            <a:ext cx="3887344" cy="4997152"/>
          </a:xfrm>
        </p:spPr>
        <p:txBody>
          <a:bodyPr>
            <a:normAutofit fontScale="77500" lnSpcReduction="20000"/>
          </a:bodyPr>
          <a:lstStyle/>
          <a:p>
            <a:r>
              <a:rPr lang="cs-CZ" dirty="0"/>
              <a:t>Souřadnicový systém, který není vázán na Zemi</a:t>
            </a:r>
          </a:p>
          <a:p>
            <a:r>
              <a:rPr lang="cs-CZ" dirty="0"/>
              <a:t>Referenční rámec je tvořen souřadnicemi objektu na nebeské sféře</a:t>
            </a:r>
          </a:p>
          <a:p>
            <a:r>
              <a:rPr lang="cs-CZ" dirty="0"/>
              <a:t>Realizován vzdáleným rádiovými zdroji (kvasary) a dalšími mimogalaktických objekty</a:t>
            </a:r>
          </a:p>
          <a:p>
            <a:pPr lvl="1"/>
            <a:r>
              <a:rPr lang="cs-CZ" dirty="0"/>
              <a:t>Velká vzdálenost od Země =&gt; “pevné body ve Vesmíru“</a:t>
            </a:r>
          </a:p>
          <a:p>
            <a:r>
              <a:rPr lang="cs-CZ" dirty="0"/>
              <a:t>Počátek souřadnicové soustavy X, Y, Z leží v </a:t>
            </a:r>
            <a:r>
              <a:rPr lang="cs-CZ" dirty="0" err="1"/>
              <a:t>barycentru</a:t>
            </a:r>
            <a:r>
              <a:rPr lang="cs-CZ" dirty="0"/>
              <a:t> Sluneční soustavy</a:t>
            </a:r>
          </a:p>
        </p:txBody>
      </p:sp>
      <p:pic>
        <p:nvPicPr>
          <p:cNvPr id="4" name="Zástupný symbol pro obsah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2420889"/>
            <a:ext cx="4435968" cy="3116879"/>
          </a:xfrm>
          <a:prstGeom prst="rect">
            <a:avLst/>
          </a:prstGeom>
        </p:spPr>
      </p:pic>
    </p:spTree>
    <p:extLst>
      <p:ext uri="{BB962C8B-B14F-4D97-AF65-F5344CB8AC3E}">
        <p14:creationId xmlns:p14="http://schemas.microsoft.com/office/powerpoint/2010/main" val="174389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Pozemské souřadnicové systémy</a:t>
            </a:r>
          </a:p>
        </p:txBody>
      </p:sp>
      <p:graphicFrame>
        <p:nvGraphicFramePr>
          <p:cNvPr id="5" name="Content Placeholder 4"/>
          <p:cNvGraphicFramePr>
            <a:graphicFrameLocks noGrp="1"/>
          </p:cNvGraphicFramePr>
          <p:nvPr>
            <p:ph sz="quarter" idx="1"/>
          </p:nvPr>
        </p:nvGraphicFramePr>
        <p:xfrm>
          <a:off x="2136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79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1504" y="228600"/>
            <a:ext cx="8928992" cy="990600"/>
          </a:xfrm>
        </p:spPr>
        <p:txBody>
          <a:bodyPr>
            <a:normAutofit fontScale="90000"/>
          </a:bodyPr>
          <a:lstStyle/>
          <a:p>
            <a:r>
              <a:rPr lang="cs-CZ" sz="4000" dirty="0"/>
              <a:t>ITRS - International </a:t>
            </a:r>
            <a:r>
              <a:rPr lang="cs-CZ" sz="4000" dirty="0" err="1"/>
              <a:t>Terrestrial</a:t>
            </a:r>
            <a:r>
              <a:rPr lang="cs-CZ" sz="4000" dirty="0"/>
              <a:t> Reference </a:t>
            </a:r>
            <a:r>
              <a:rPr lang="cs-CZ" sz="4000" dirty="0" err="1"/>
              <a:t>System</a:t>
            </a:r>
            <a:endParaRPr lang="cs-CZ" dirty="0"/>
          </a:p>
        </p:txBody>
      </p:sp>
      <p:sp>
        <p:nvSpPr>
          <p:cNvPr id="3" name="Zástupný symbol pro obsah 2"/>
          <p:cNvSpPr>
            <a:spLocks noGrp="1"/>
          </p:cNvSpPr>
          <p:nvPr>
            <p:ph idx="1"/>
          </p:nvPr>
        </p:nvSpPr>
        <p:spPr>
          <a:xfrm>
            <a:off x="1775520" y="1556792"/>
            <a:ext cx="7620000" cy="2520280"/>
          </a:xfrm>
        </p:spPr>
        <p:txBody>
          <a:bodyPr>
            <a:normAutofit fontScale="92500" lnSpcReduction="10000"/>
          </a:bodyPr>
          <a:lstStyle/>
          <a:p>
            <a:r>
              <a:rPr lang="cs-CZ" sz="2000" b="1" dirty="0"/>
              <a:t>Počátek</a:t>
            </a:r>
            <a:r>
              <a:rPr lang="cs-CZ" sz="2000" dirty="0"/>
              <a:t> ve hmotném středu Země </a:t>
            </a:r>
          </a:p>
          <a:p>
            <a:r>
              <a:rPr lang="cs-CZ" sz="2000" b="1" dirty="0"/>
              <a:t>Osa z </a:t>
            </a:r>
            <a:r>
              <a:rPr lang="cs-CZ" sz="2000" dirty="0"/>
              <a:t>je totožná s konvenčním mezinárodním počátkem CIO </a:t>
            </a:r>
          </a:p>
          <a:p>
            <a:r>
              <a:rPr lang="cs-CZ" sz="2000" b="1" dirty="0"/>
              <a:t>Osa x </a:t>
            </a:r>
            <a:r>
              <a:rPr lang="cs-CZ" sz="2000" dirty="0"/>
              <a:t>leží v rovině greenwichského poledníku</a:t>
            </a:r>
          </a:p>
          <a:p>
            <a:r>
              <a:rPr lang="cs-CZ" sz="2000" b="1" dirty="0"/>
              <a:t>Osa y </a:t>
            </a:r>
            <a:r>
              <a:rPr lang="cs-CZ" sz="2000" dirty="0"/>
              <a:t>doplňuje systém na pravotočivý</a:t>
            </a:r>
          </a:p>
          <a:p>
            <a:r>
              <a:rPr lang="cs-CZ" sz="2000" dirty="0"/>
              <a:t>Elipsoid GRS80</a:t>
            </a:r>
          </a:p>
          <a:p>
            <a:r>
              <a:rPr lang="cs-CZ" sz="2000" dirty="0"/>
              <a:t>Referenční rámec realizován pomocí bodů ležících na povrchu Země</a:t>
            </a:r>
          </a:p>
          <a:p>
            <a:r>
              <a:rPr lang="cs-CZ" sz="2000" dirty="0"/>
              <a:t>Body mají souřadnice definované jako funkce času</a:t>
            </a:r>
          </a:p>
          <a:p>
            <a:pPr marL="11430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1" y="4080444"/>
            <a:ext cx="3712343" cy="2628702"/>
          </a:xfrm>
          <a:prstGeom prst="rect">
            <a:avLst/>
          </a:prstGeom>
        </p:spPr>
      </p:pic>
    </p:spTree>
    <p:extLst>
      <p:ext uri="{BB962C8B-B14F-4D97-AF65-F5344CB8AC3E}">
        <p14:creationId xmlns:p14="http://schemas.microsoft.com/office/powerpoint/2010/main" val="57062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Nadpis 1">
            <a:extLst>
              <a:ext uri="{FF2B5EF4-FFF2-40B4-BE49-F238E27FC236}">
                <a16:creationId xmlns:a16="http://schemas.microsoft.com/office/drawing/2014/main" id="{2DE1A574-F450-458B-A69A-ADA9668DC594}"/>
              </a:ext>
            </a:extLst>
          </p:cNvPr>
          <p:cNvSpPr>
            <a:spLocks noGrp="1"/>
          </p:cNvSpPr>
          <p:nvPr>
            <p:ph type="title"/>
          </p:nvPr>
        </p:nvSpPr>
        <p:spPr>
          <a:xfrm>
            <a:off x="7962519" y="618518"/>
            <a:ext cx="3084891" cy="1478570"/>
          </a:xfrm>
        </p:spPr>
        <p:txBody>
          <a:bodyPr>
            <a:normAutofit/>
          </a:bodyPr>
          <a:lstStyle/>
          <a:p>
            <a:r>
              <a:rPr lang="cs-CZ" sz="3200"/>
              <a:t>K čemu lze použít?</a:t>
            </a:r>
          </a:p>
        </p:txBody>
      </p:sp>
      <p:pic>
        <p:nvPicPr>
          <p:cNvPr id="4" name="Picture 2">
            <a:extLst>
              <a:ext uri="{FF2B5EF4-FFF2-40B4-BE49-F238E27FC236}">
                <a16:creationId xmlns:a16="http://schemas.microsoft.com/office/drawing/2014/main" id="{447BFF91-2F18-495D-96B0-77848263F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19" r="21772" b="1"/>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Zástupný obsah 2">
            <a:extLst>
              <a:ext uri="{FF2B5EF4-FFF2-40B4-BE49-F238E27FC236}">
                <a16:creationId xmlns:a16="http://schemas.microsoft.com/office/drawing/2014/main" id="{E32031A6-ECE8-47B8-B135-A1E9EBDE2A2B}"/>
              </a:ext>
            </a:extLst>
          </p:cNvPr>
          <p:cNvSpPr>
            <a:spLocks noGrp="1"/>
          </p:cNvSpPr>
          <p:nvPr>
            <p:ph idx="1"/>
          </p:nvPr>
        </p:nvSpPr>
        <p:spPr>
          <a:xfrm>
            <a:off x="7962519" y="2249487"/>
            <a:ext cx="3084892" cy="3541714"/>
          </a:xfrm>
        </p:spPr>
        <p:txBody>
          <a:bodyPr>
            <a:normAutofit/>
          </a:bodyPr>
          <a:lstStyle/>
          <a:p>
            <a:pPr>
              <a:lnSpc>
                <a:spcPct val="110000"/>
              </a:lnSpc>
            </a:pPr>
            <a:r>
              <a:rPr lang="cs-CZ" sz="1700"/>
              <a:t>Analýza tréninku</a:t>
            </a:r>
          </a:p>
          <a:p>
            <a:pPr>
              <a:lnSpc>
                <a:spcPct val="110000"/>
              </a:lnSpc>
            </a:pPr>
            <a:r>
              <a:rPr lang="cs-CZ" sz="1700"/>
              <a:t>Analýza sportovních aktivit</a:t>
            </a:r>
          </a:p>
          <a:p>
            <a:pPr>
              <a:lnSpc>
                <a:spcPct val="110000"/>
              </a:lnSpc>
            </a:pPr>
            <a:r>
              <a:rPr lang="cs-CZ" sz="1700"/>
              <a:t>Navigace při sportovních aktivitách</a:t>
            </a:r>
          </a:p>
          <a:p>
            <a:pPr>
              <a:lnSpc>
                <a:spcPct val="110000"/>
              </a:lnSpc>
            </a:pPr>
            <a:r>
              <a:rPr lang="cs-CZ" sz="1700"/>
              <a:t>Tréninkový deník</a:t>
            </a:r>
          </a:p>
          <a:p>
            <a:pPr>
              <a:lnSpc>
                <a:spcPct val="110000"/>
              </a:lnSpc>
            </a:pPr>
            <a:r>
              <a:rPr lang="cs-CZ" sz="1700"/>
              <a:t>Dlouhodobé sledování výkonnosti</a:t>
            </a:r>
          </a:p>
          <a:p>
            <a:pPr>
              <a:lnSpc>
                <a:spcPct val="110000"/>
              </a:lnSpc>
            </a:pPr>
            <a:r>
              <a:rPr lang="cs-CZ" sz="1700"/>
              <a:t>Porovnání s dalšími sportovci</a:t>
            </a:r>
          </a:p>
          <a:p>
            <a:pPr>
              <a:lnSpc>
                <a:spcPct val="110000"/>
              </a:lnSpc>
            </a:pPr>
            <a:r>
              <a:rPr lang="cs-CZ" sz="1700"/>
              <a:t>Bezpečnost</a:t>
            </a:r>
          </a:p>
          <a:p>
            <a:pPr>
              <a:lnSpc>
                <a:spcPct val="110000"/>
              </a:lnSpc>
            </a:pPr>
            <a:endParaRPr lang="cs-CZ" sz="1700"/>
          </a:p>
        </p:txBody>
      </p:sp>
    </p:spTree>
    <p:extLst>
      <p:ext uri="{BB962C8B-B14F-4D97-AF65-F5344CB8AC3E}">
        <p14:creationId xmlns:p14="http://schemas.microsoft.com/office/powerpoint/2010/main" val="203635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Vztah ITRS x ICRS</a:t>
            </a:r>
          </a:p>
        </p:txBody>
      </p:sp>
      <p:sp>
        <p:nvSpPr>
          <p:cNvPr id="3" name="Zástupný symbol pro obsah 2"/>
          <p:cNvSpPr>
            <a:spLocks noGrp="1"/>
          </p:cNvSpPr>
          <p:nvPr>
            <p:ph idx="1"/>
          </p:nvPr>
        </p:nvSpPr>
        <p:spPr>
          <a:xfrm>
            <a:off x="1981200" y="1600200"/>
            <a:ext cx="5122912" cy="4800600"/>
          </a:xfrm>
        </p:spPr>
        <p:txBody>
          <a:bodyPr>
            <a:normAutofit lnSpcReduction="10000"/>
          </a:bodyPr>
          <a:lstStyle/>
          <a:p>
            <a:r>
              <a:rPr lang="cs-CZ" sz="2400" dirty="0"/>
              <a:t>Nebeský a terestrický systém jsou mezi sebou vázány tzv. parametry orientace Země </a:t>
            </a:r>
            <a:br>
              <a:rPr lang="cs-CZ" sz="2400" dirty="0"/>
            </a:br>
            <a:r>
              <a:rPr lang="cs-CZ" sz="2400" dirty="0"/>
              <a:t>(EOP – </a:t>
            </a:r>
            <a:r>
              <a:rPr lang="cs-CZ" sz="2400" dirty="0" err="1"/>
              <a:t>Earth</a:t>
            </a:r>
            <a:r>
              <a:rPr lang="cs-CZ" sz="2400" dirty="0"/>
              <a:t> </a:t>
            </a:r>
            <a:r>
              <a:rPr lang="cs-CZ" sz="2400" dirty="0" err="1"/>
              <a:t>Orientation</a:t>
            </a:r>
            <a:r>
              <a:rPr lang="cs-CZ" sz="2400" dirty="0"/>
              <a:t> </a:t>
            </a:r>
            <a:r>
              <a:rPr lang="cs-CZ" sz="2400" dirty="0" err="1"/>
              <a:t>Parameters</a:t>
            </a:r>
            <a:r>
              <a:rPr lang="cs-CZ" sz="2400" dirty="0"/>
              <a:t>). </a:t>
            </a:r>
          </a:p>
          <a:p>
            <a:r>
              <a:rPr lang="cs-CZ" sz="2400" dirty="0"/>
              <a:t>Oba systémy jsou časově proměnné. </a:t>
            </a:r>
          </a:p>
          <a:p>
            <a:pPr lvl="1"/>
            <a:r>
              <a:rPr lang="cs-CZ" sz="2400" dirty="0"/>
              <a:t>ITRS díky jevům precese, nutace, pohybům pólů, pohybům kontinentů nebo vlivem variace v rotaci země (změna délky dne).</a:t>
            </a:r>
          </a:p>
          <a:p>
            <a:pPr lvl="1"/>
            <a:r>
              <a:rPr lang="cs-CZ" sz="2400" dirty="0"/>
              <a:t>ICRS nestálostí vzdálených kosmických objektů a dalšími vlivy. </a:t>
            </a:r>
          </a:p>
          <a:p>
            <a:pPr lvl="1"/>
            <a:r>
              <a:rPr lang="cs-CZ" sz="2400" dirty="0"/>
              <a:t>Z tohoto pohledu je systém ICRS přesnějším systémem.</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1844824"/>
            <a:ext cx="2114550" cy="4248150"/>
          </a:xfrm>
          <a:prstGeom prst="rect">
            <a:avLst/>
          </a:prstGeom>
        </p:spPr>
      </p:pic>
    </p:spTree>
    <p:extLst>
      <p:ext uri="{BB962C8B-B14F-4D97-AF65-F5344CB8AC3E}">
        <p14:creationId xmlns:p14="http://schemas.microsoft.com/office/powerpoint/2010/main" val="147766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ETRS89</a:t>
            </a:r>
          </a:p>
        </p:txBody>
      </p:sp>
      <p:sp>
        <p:nvSpPr>
          <p:cNvPr id="3" name="Zástupný symbol pro obsah 2"/>
          <p:cNvSpPr>
            <a:spLocks noGrp="1"/>
          </p:cNvSpPr>
          <p:nvPr>
            <p:ph idx="1"/>
          </p:nvPr>
        </p:nvSpPr>
        <p:spPr>
          <a:xfrm>
            <a:off x="1981200" y="1600200"/>
            <a:ext cx="8003232" cy="4800600"/>
          </a:xfrm>
        </p:spPr>
        <p:txBody>
          <a:bodyPr>
            <a:normAutofit/>
          </a:bodyPr>
          <a:lstStyle/>
          <a:p>
            <a:r>
              <a:rPr lang="cs-CZ" sz="2000" dirty="0"/>
              <a:t>Vznikl zakonzervováním pohybu Evropských stanic v epoše 1989.0</a:t>
            </a:r>
          </a:p>
          <a:p>
            <a:r>
              <a:rPr lang="cs-CZ" sz="2000" dirty="0"/>
              <a:t>K tomuto systému je také přirazen referenční rámec ETRF, který má úzkou vazbu na ITRF, pro každou realizaci ITRF existuje příslušný ETRF.</a:t>
            </a:r>
          </a:p>
          <a:p>
            <a:r>
              <a:rPr lang="cs-CZ" sz="2000" dirty="0"/>
              <a:t>V současné době Mezinárodní geodetická asociace doporučuje používat referenční rámec ETRF2000, který je vázán na ITRF2000.</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3573017"/>
            <a:ext cx="4464496" cy="2999155"/>
          </a:xfrm>
          <a:prstGeom prst="rect">
            <a:avLst/>
          </a:prstGeom>
        </p:spPr>
      </p:pic>
    </p:spTree>
    <p:extLst>
      <p:ext uri="{BB962C8B-B14F-4D97-AF65-F5344CB8AC3E}">
        <p14:creationId xmlns:p14="http://schemas.microsoft.com/office/powerpoint/2010/main" val="374884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WGS-84</a:t>
            </a:r>
          </a:p>
        </p:txBody>
      </p:sp>
      <p:sp>
        <p:nvSpPr>
          <p:cNvPr id="3" name="Zástupný symbol pro obsah 2"/>
          <p:cNvSpPr>
            <a:spLocks noGrp="1"/>
          </p:cNvSpPr>
          <p:nvPr>
            <p:ph sz="quarter" idx="1"/>
          </p:nvPr>
        </p:nvSpPr>
        <p:spPr>
          <a:xfrm>
            <a:off x="2136648" y="1600200"/>
            <a:ext cx="8153400" cy="2620888"/>
          </a:xfrm>
        </p:spPr>
        <p:txBody>
          <a:bodyPr>
            <a:normAutofit fontScale="77500" lnSpcReduction="20000"/>
          </a:bodyPr>
          <a:lstStyle/>
          <a:p>
            <a:r>
              <a:rPr lang="cs-CZ" sz="2400" dirty="0" err="1"/>
              <a:t>World</a:t>
            </a:r>
            <a:r>
              <a:rPr lang="cs-CZ" sz="2400" dirty="0"/>
              <a:t> </a:t>
            </a:r>
            <a:r>
              <a:rPr lang="cs-CZ" sz="2400" dirty="0" err="1"/>
              <a:t>Geocentric</a:t>
            </a:r>
            <a:r>
              <a:rPr lang="cs-CZ" sz="2400" dirty="0"/>
              <a:t> </a:t>
            </a:r>
            <a:r>
              <a:rPr lang="cs-CZ" sz="2400" dirty="0" err="1"/>
              <a:t>Sysem</a:t>
            </a:r>
            <a:r>
              <a:rPr lang="cs-CZ" sz="2400" dirty="0"/>
              <a:t> 1984</a:t>
            </a:r>
          </a:p>
          <a:p>
            <a:r>
              <a:rPr lang="cs-CZ" sz="2400" dirty="0"/>
              <a:t>Geodetický standard vydaný ministerstvem obrany USA </a:t>
            </a:r>
          </a:p>
          <a:p>
            <a:r>
              <a:rPr lang="cs-CZ" sz="2400" dirty="0"/>
              <a:t>3D, geocentricky položený, Kartézské souřadnice, pravotočivý</a:t>
            </a:r>
          </a:p>
          <a:p>
            <a:r>
              <a:rPr lang="cs-CZ" sz="2400" dirty="0">
                <a:solidFill>
                  <a:srgbClr val="FF0000"/>
                </a:solidFill>
              </a:rPr>
              <a:t>Používaný v GPS</a:t>
            </a:r>
          </a:p>
          <a:p>
            <a:pPr marL="342900" lvl="1"/>
            <a:r>
              <a:rPr lang="cs-CZ" dirty="0"/>
              <a:t>Periodicky aktualizovaný, aktualizace označena WGS84 </a:t>
            </a:r>
            <a:r>
              <a:rPr lang="en-US" dirty="0"/>
              <a:t>(</a:t>
            </a:r>
            <a:r>
              <a:rPr lang="en-US" dirty="0" err="1"/>
              <a:t>Gnnn</a:t>
            </a:r>
            <a:r>
              <a:rPr lang="en-US" dirty="0"/>
              <a:t>)</a:t>
            </a:r>
            <a:endParaRPr lang="cs-CZ" dirty="0"/>
          </a:p>
          <a:p>
            <a:pPr marL="708660" lvl="2">
              <a:buClr>
                <a:schemeClr val="accent1"/>
              </a:buClr>
            </a:pPr>
            <a:r>
              <a:rPr lang="cs-CZ" dirty="0" err="1"/>
              <a:t>nnn</a:t>
            </a:r>
            <a:r>
              <a:rPr lang="cs-CZ" dirty="0"/>
              <a:t> číslo GPS týdne </a:t>
            </a:r>
          </a:p>
          <a:p>
            <a:pPr marL="342900" lvl="1"/>
            <a:r>
              <a:rPr lang="cs-CZ" dirty="0"/>
              <a:t>Rozdíl mezi </a:t>
            </a:r>
            <a:r>
              <a:rPr lang="en-US" dirty="0"/>
              <a:t>WGS84</a:t>
            </a:r>
            <a:r>
              <a:rPr lang="cs-CZ" dirty="0"/>
              <a:t> a ITRS dosahují hodnot v řádu cm</a:t>
            </a:r>
          </a:p>
          <a:p>
            <a:pPr marL="708660" lvl="2">
              <a:buClr>
                <a:schemeClr val="accent1"/>
              </a:buClr>
            </a:pPr>
            <a:r>
              <a:rPr lang="cs-CZ" dirty="0"/>
              <a:t>WGS84(G1150)  a ITRF2000</a:t>
            </a:r>
          </a:p>
          <a:p>
            <a:endParaRPr lang="cs-CZ" sz="2400" dirty="0">
              <a:solidFill>
                <a:srgbClr val="FF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1524001" y="4191000"/>
            <a:ext cx="4498677" cy="2667001"/>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6019800" y="5857892"/>
            <a:ext cx="4648200" cy="838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WGS-84</a:t>
            </a:r>
          </a:p>
        </p:txBody>
      </p:sp>
      <p:sp>
        <p:nvSpPr>
          <p:cNvPr id="3" name="Zástupný symbol pro obsah 2"/>
          <p:cNvSpPr>
            <a:spLocks noGrp="1"/>
          </p:cNvSpPr>
          <p:nvPr>
            <p:ph idx="1"/>
          </p:nvPr>
        </p:nvSpPr>
        <p:spPr>
          <a:xfrm>
            <a:off x="1991544" y="1556792"/>
            <a:ext cx="7776864" cy="2592288"/>
          </a:xfrm>
        </p:spPr>
        <p:txBody>
          <a:bodyPr>
            <a:normAutofit fontScale="77500" lnSpcReduction="20000"/>
          </a:bodyPr>
          <a:lstStyle/>
          <a:p>
            <a:r>
              <a:rPr lang="cs-CZ" dirty="0"/>
              <a:t>Systém má počátek v hmotném středu Země </a:t>
            </a:r>
          </a:p>
          <a:p>
            <a:r>
              <a:rPr lang="cs-CZ" dirty="0"/>
              <a:t>Osa Z je totožná s osou rotace Země v roce 1984. </a:t>
            </a:r>
          </a:p>
          <a:p>
            <a:r>
              <a:rPr lang="cs-CZ" dirty="0"/>
              <a:t>Osy X a Y leží v rovině rovníku. </a:t>
            </a:r>
          </a:p>
          <a:p>
            <a:r>
              <a:rPr lang="cs-CZ" dirty="0"/>
              <a:t>Počátek a orientace jeho os X,Y,Z jsou realizovány pomocí 12 pozemských stanic se známými přesnými souřadnicemi, které nepřetržitě monitorují dráhy družic systému GPS-NAVSTAR.</a:t>
            </a:r>
          </a:p>
          <a:p>
            <a:r>
              <a:rPr lang="cs-CZ" dirty="0"/>
              <a:t>Kartografické zobrazení UTM v šestistupňových pásech.</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4098777"/>
            <a:ext cx="3600400" cy="265185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4077072"/>
            <a:ext cx="4320480" cy="2666354"/>
          </a:xfrm>
          <a:prstGeom prst="rect">
            <a:avLst/>
          </a:prstGeom>
        </p:spPr>
      </p:pic>
    </p:spTree>
    <p:extLst>
      <p:ext uri="{BB962C8B-B14F-4D97-AF65-F5344CB8AC3E}">
        <p14:creationId xmlns:p14="http://schemas.microsoft.com/office/powerpoint/2010/main" val="560331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WGS84</a:t>
            </a:r>
          </a:p>
        </p:txBody>
      </p:sp>
      <p:sp>
        <p:nvSpPr>
          <p:cNvPr id="3" name="Content Placeholder 2"/>
          <p:cNvSpPr>
            <a:spLocks noGrp="1"/>
          </p:cNvSpPr>
          <p:nvPr>
            <p:ph sz="quarter" idx="1"/>
          </p:nvPr>
        </p:nvSpPr>
        <p:spPr>
          <a:xfrm>
            <a:off x="2136648" y="1600200"/>
            <a:ext cx="8153400" cy="5069160"/>
          </a:xfrm>
        </p:spPr>
        <p:txBody>
          <a:bodyPr>
            <a:normAutofit fontScale="92500"/>
          </a:bodyPr>
          <a:lstStyle/>
          <a:p>
            <a:r>
              <a:rPr lang="cs-CZ" dirty="0"/>
              <a:t>World Geodetic System – navržen speciálně pro GPS</a:t>
            </a:r>
          </a:p>
          <a:p>
            <a:r>
              <a:rPr lang="cs-CZ" dirty="0"/>
              <a:t>Vznikl v roce 1984, byl naposledy upraven v r. 2004)</a:t>
            </a:r>
          </a:p>
          <a:p>
            <a:r>
              <a:rPr lang="cs-CZ" dirty="0"/>
              <a:t>Středem je gravitační střed Země</a:t>
            </a:r>
          </a:p>
          <a:p>
            <a:r>
              <a:rPr lang="cs-CZ" dirty="0"/>
              <a:t>Nulový poledník umístěn 5,31 arc sec. od Greenwichského nultého poledníku (102,5m)</a:t>
            </a:r>
          </a:p>
          <a:p>
            <a:pPr lvl="1"/>
            <a:r>
              <a:rPr lang="cs-CZ" dirty="0"/>
              <a:t>Rovníková osa 		</a:t>
            </a:r>
            <a:r>
              <a:rPr lang="cs-CZ" dirty="0">
                <a:latin typeface="Courier New" pitchFamily="49" charset="0"/>
                <a:cs typeface="Courier New" pitchFamily="49" charset="0"/>
              </a:rPr>
              <a:t>6 378 137m</a:t>
            </a:r>
          </a:p>
          <a:p>
            <a:pPr lvl="1"/>
            <a:r>
              <a:rPr lang="cs-CZ" dirty="0"/>
              <a:t>Polární osa  		</a:t>
            </a:r>
            <a:r>
              <a:rPr lang="cs-CZ" dirty="0">
                <a:latin typeface="Courier New" pitchFamily="49" charset="0"/>
                <a:cs typeface="Courier New" pitchFamily="49" charset="0"/>
              </a:rPr>
              <a:t>6 356 752.3142m</a:t>
            </a:r>
          </a:p>
          <a:p>
            <a:pPr lvl="1"/>
            <a:r>
              <a:rPr lang="cs-CZ" dirty="0"/>
              <a:t>Zploštění 21.384km, tj. 0,335</a:t>
            </a:r>
            <a:r>
              <a:rPr lang="en-CA" dirty="0"/>
              <a:t>%</a:t>
            </a:r>
          </a:p>
          <a:p>
            <a:r>
              <a:rPr lang="en-CA" dirty="0"/>
              <a:t>V </a:t>
            </a:r>
            <a:r>
              <a:rPr lang="en-CA" dirty="0" err="1"/>
              <a:t>Evrop</a:t>
            </a:r>
            <a:r>
              <a:rPr lang="cs-CZ" dirty="0"/>
              <a:t>ě používána</a:t>
            </a:r>
            <a:r>
              <a:rPr lang="en-CA" dirty="0"/>
              <a:t> </a:t>
            </a:r>
            <a:r>
              <a:rPr lang="en-CA" dirty="0" err="1"/>
              <a:t>obdoba</a:t>
            </a:r>
            <a:r>
              <a:rPr lang="en-CA" dirty="0"/>
              <a:t> </a:t>
            </a:r>
            <a:r>
              <a:rPr lang="cs-CZ" dirty="0"/>
              <a:t>– ETRS89, pohybuje se s Evropskou deskou, zatímco WGS je vztažen k průměru pohybu desek na Zemi.</a:t>
            </a:r>
          </a:p>
          <a:p>
            <a:pPr lvl="1"/>
            <a:endParaRPr lang="cs-CZ" dirty="0">
              <a:latin typeface="Courier New" pitchFamily="49" charset="0"/>
              <a:cs typeface="Courier New" pitchFamily="49" charset="0"/>
            </a:endParaRPr>
          </a:p>
        </p:txBody>
      </p:sp>
    </p:spTree>
    <p:extLst>
      <p:ext uri="{BB962C8B-B14F-4D97-AF65-F5344CB8AC3E}">
        <p14:creationId xmlns:p14="http://schemas.microsoft.com/office/powerpoint/2010/main" val="103740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Referenční systém PZ-90</a:t>
            </a:r>
          </a:p>
        </p:txBody>
      </p:sp>
      <p:sp>
        <p:nvSpPr>
          <p:cNvPr id="3" name="Zástupný symbol pro obsah 2"/>
          <p:cNvSpPr>
            <a:spLocks noGrp="1"/>
          </p:cNvSpPr>
          <p:nvPr>
            <p:ph idx="1"/>
          </p:nvPr>
        </p:nvSpPr>
        <p:spPr/>
        <p:txBody>
          <a:bodyPr/>
          <a:lstStyle/>
          <a:p>
            <a:r>
              <a:rPr lang="cs-CZ" sz="2400" dirty="0"/>
              <a:t>Používán pro navigační systém GLONASS</a:t>
            </a:r>
          </a:p>
          <a:p>
            <a:r>
              <a:rPr lang="cs-CZ" sz="2400" dirty="0"/>
              <a:t>V roce 2007 aktualizován na PZ-90.02</a:t>
            </a:r>
          </a:p>
          <a:p>
            <a:r>
              <a:rPr lang="cs-CZ" sz="2400" dirty="0"/>
              <a:t>Transformace mezi ITRF2000 a PZ-90.02 velmi jednoduchá</a:t>
            </a:r>
          </a:p>
          <a:p>
            <a:endParaRPr lang="cs-CZ" sz="2400"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3212976"/>
            <a:ext cx="3744416" cy="822346"/>
          </a:xfrm>
          <a:prstGeom prst="rect">
            <a:avLst/>
          </a:prstGeom>
        </p:spPr>
      </p:pic>
      <p:pic>
        <p:nvPicPr>
          <p:cNvPr id="4" name="Obrázek 3"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4179338"/>
            <a:ext cx="5242638" cy="2745854"/>
          </a:xfrm>
          <a:prstGeom prst="rect">
            <a:avLst/>
          </a:prstGeom>
        </p:spPr>
      </p:pic>
    </p:spTree>
    <p:extLst>
      <p:ext uri="{BB962C8B-B14F-4D97-AF65-F5344CB8AC3E}">
        <p14:creationId xmlns:p14="http://schemas.microsoft.com/office/powerpoint/2010/main" val="376192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Srovnání ITRS, WGS-84, PZ-90</a:t>
            </a:r>
          </a:p>
        </p:txBody>
      </p:sp>
      <p:graphicFrame>
        <p:nvGraphicFramePr>
          <p:cNvPr id="4" name="Zástupný symbol pro obsah 3"/>
          <p:cNvGraphicFramePr>
            <a:graphicFrameLocks noGrp="1"/>
          </p:cNvGraphicFramePr>
          <p:nvPr>
            <p:ph idx="1"/>
          </p:nvPr>
        </p:nvGraphicFramePr>
        <p:xfrm>
          <a:off x="1981200" y="1628800"/>
          <a:ext cx="7620000" cy="4114800"/>
        </p:xfrm>
        <a:graphic>
          <a:graphicData uri="http://schemas.openxmlformats.org/drawingml/2006/table">
            <a:tbl>
              <a:tblPr firstRow="1" bandRow="1">
                <a:tableStyleId>{5C22544A-7EE6-4342-B048-85BDC9FD1C3A}</a:tableStyleId>
              </a:tblPr>
              <a:tblGrid>
                <a:gridCol w="152251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32028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42240">
                <a:tc>
                  <a:txBody>
                    <a:bodyPr/>
                    <a:lstStyle/>
                    <a:p>
                      <a:endParaRPr lang="cs-CZ" dirty="0"/>
                    </a:p>
                  </a:txBody>
                  <a:tcPr/>
                </a:tc>
                <a:tc>
                  <a:txBody>
                    <a:bodyPr/>
                    <a:lstStyle/>
                    <a:p>
                      <a:r>
                        <a:rPr lang="cs-CZ" dirty="0"/>
                        <a:t>ITRS</a:t>
                      </a:r>
                    </a:p>
                  </a:txBody>
                  <a:tcPr/>
                </a:tc>
                <a:tc>
                  <a:txBody>
                    <a:bodyPr/>
                    <a:lstStyle/>
                    <a:p>
                      <a:r>
                        <a:rPr lang="cs-CZ" dirty="0"/>
                        <a:t>WGS-84</a:t>
                      </a:r>
                    </a:p>
                  </a:txBody>
                  <a:tcPr/>
                </a:tc>
                <a:tc>
                  <a:txBody>
                    <a:bodyPr/>
                    <a:lstStyle/>
                    <a:p>
                      <a:r>
                        <a:rPr lang="cs-CZ" dirty="0"/>
                        <a:t>PZ-90</a:t>
                      </a:r>
                    </a:p>
                  </a:txBody>
                  <a:tcPr/>
                </a:tc>
                <a:extLst>
                  <a:ext uri="{0D108BD9-81ED-4DB2-BD59-A6C34878D82A}">
                    <a16:rowId xmlns:a16="http://schemas.microsoft.com/office/drawing/2014/main" val="10000"/>
                  </a:ext>
                </a:extLst>
              </a:tr>
              <a:tr h="370840">
                <a:tc>
                  <a:txBody>
                    <a:bodyPr/>
                    <a:lstStyle/>
                    <a:p>
                      <a:r>
                        <a:rPr lang="cs-CZ" dirty="0"/>
                        <a:t>Délka hlavní poloosy</a:t>
                      </a:r>
                      <a:r>
                        <a:rPr lang="cs-CZ" i="1" dirty="0"/>
                        <a:t> a</a:t>
                      </a:r>
                    </a:p>
                  </a:txBody>
                  <a:tcPr>
                    <a:solidFill>
                      <a:schemeClr val="accent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a:t>6 378 137,0 m</a:t>
                      </a:r>
                    </a:p>
                    <a:p>
                      <a:endParaRPr lang="cs-CZ"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a:t>6 378 137,0 m</a:t>
                      </a:r>
                    </a:p>
                    <a:p>
                      <a:endParaRPr lang="cs-CZ"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a:t>6 378 136,0 m</a:t>
                      </a:r>
                    </a:p>
                    <a:p>
                      <a:endParaRPr lang="cs-CZ" dirty="0"/>
                    </a:p>
                  </a:txBody>
                  <a:tcPr/>
                </a:tc>
                <a:extLst>
                  <a:ext uri="{0D108BD9-81ED-4DB2-BD59-A6C34878D82A}">
                    <a16:rowId xmlns:a16="http://schemas.microsoft.com/office/drawing/2014/main" val="10001"/>
                  </a:ext>
                </a:extLst>
              </a:tr>
              <a:tr h="370840">
                <a:tc>
                  <a:txBody>
                    <a:bodyPr/>
                    <a:lstStyle/>
                    <a:p>
                      <a:r>
                        <a:rPr lang="cs-CZ" dirty="0"/>
                        <a:t>Převrácená hodnota zploštění </a:t>
                      </a:r>
                      <a:r>
                        <a:rPr lang="cs-CZ" i="1" dirty="0"/>
                        <a:t>1/f</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298,257 222 101</a:t>
                      </a:r>
                    </a:p>
                    <a:p>
                      <a:endParaRPr lang="cs-CZ" dirty="0"/>
                    </a:p>
                  </a:txBody>
                  <a:tcPr/>
                </a:tc>
                <a:tc>
                  <a:txBody>
                    <a:bodyPr/>
                    <a:lstStyle/>
                    <a:p>
                      <a:r>
                        <a:rPr lang="cs-CZ" dirty="0"/>
                        <a:t>298,257 223 563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298,257 839 303</a:t>
                      </a:r>
                    </a:p>
                    <a:p>
                      <a:endParaRPr lang="cs-CZ" dirty="0"/>
                    </a:p>
                  </a:txBody>
                  <a:tcPr/>
                </a:tc>
                <a:extLst>
                  <a:ext uri="{0D108BD9-81ED-4DB2-BD59-A6C34878D82A}">
                    <a16:rowId xmlns:a16="http://schemas.microsoft.com/office/drawing/2014/main" val="10002"/>
                  </a:ext>
                </a:extLst>
              </a:tr>
              <a:tr h="370840">
                <a:tc>
                  <a:txBody>
                    <a:bodyPr/>
                    <a:lstStyle/>
                    <a:p>
                      <a:r>
                        <a:rPr lang="cs-CZ" dirty="0"/>
                        <a:t>Úhlová rychlost Země</a:t>
                      </a:r>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7 292 115,0 ·10</a:t>
                      </a:r>
                      <a:r>
                        <a:rPr lang="cs-CZ" baseline="30000" dirty="0"/>
                        <a:t>-11</a:t>
                      </a:r>
                      <a:r>
                        <a:rPr lang="cs-CZ" dirty="0"/>
                        <a:t> rad/s</a:t>
                      </a:r>
                    </a:p>
                  </a:txBody>
                  <a:tcPr/>
                </a:tc>
                <a:tc>
                  <a:txBody>
                    <a:bodyPr/>
                    <a:lstStyle/>
                    <a:p>
                      <a:r>
                        <a:rPr lang="cs-CZ" dirty="0"/>
                        <a:t>7 292 115,0 ·10</a:t>
                      </a:r>
                      <a:r>
                        <a:rPr lang="cs-CZ" baseline="30000" dirty="0"/>
                        <a:t>-11</a:t>
                      </a:r>
                      <a:r>
                        <a:rPr lang="cs-CZ" dirty="0"/>
                        <a:t> rad/s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7 292 115,0 ·10</a:t>
                      </a:r>
                      <a:r>
                        <a:rPr lang="cs-CZ" baseline="30000" dirty="0"/>
                        <a:t>-11</a:t>
                      </a:r>
                      <a:r>
                        <a:rPr lang="cs-CZ" dirty="0"/>
                        <a:t> rad/s</a:t>
                      </a:r>
                    </a:p>
                  </a:txBody>
                  <a:tcPr/>
                </a:tc>
                <a:extLst>
                  <a:ext uri="{0D108BD9-81ED-4DB2-BD59-A6C34878D82A}">
                    <a16:rowId xmlns:a16="http://schemas.microsoft.com/office/drawing/2014/main" val="10003"/>
                  </a:ext>
                </a:extLst>
              </a:tr>
              <a:tr h="370840">
                <a:tc>
                  <a:txBody>
                    <a:bodyPr/>
                    <a:lstStyle/>
                    <a:p>
                      <a:r>
                        <a:rPr lang="cs-CZ" dirty="0"/>
                        <a:t>Gravitační konstanta</a:t>
                      </a:r>
                    </a:p>
                  </a:txBody>
                  <a:tcPr>
                    <a:solidFill>
                      <a:schemeClr val="accent1"/>
                    </a:solidFill>
                  </a:tcPr>
                </a:tc>
                <a:tc>
                  <a:txBody>
                    <a:bodyPr/>
                    <a:lstStyle/>
                    <a:p>
                      <a:endParaRPr lang="cs-CZ" dirty="0"/>
                    </a:p>
                  </a:txBody>
                  <a:tcPr/>
                </a:tc>
                <a:tc>
                  <a:txBody>
                    <a:bodyPr/>
                    <a:lstStyle/>
                    <a:p>
                      <a:r>
                        <a:rPr lang="cs-CZ" dirty="0"/>
                        <a:t>3 986 004,418·10</a:t>
                      </a:r>
                      <a:r>
                        <a:rPr lang="cs-CZ" baseline="30000" dirty="0"/>
                        <a:t>8</a:t>
                      </a:r>
                      <a:r>
                        <a:rPr lang="cs-CZ" dirty="0"/>
                        <a:t> m</a:t>
                      </a:r>
                      <a:r>
                        <a:rPr lang="cs-CZ" baseline="30000" dirty="0"/>
                        <a:t>2</a:t>
                      </a:r>
                      <a:r>
                        <a:rPr lang="cs-CZ" dirty="0"/>
                        <a:t>/s</a:t>
                      </a:r>
                      <a:r>
                        <a:rPr lang="cs-CZ" baseline="300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3 986 004,4·10</a:t>
                      </a:r>
                      <a:r>
                        <a:rPr lang="cs-CZ" baseline="30000" dirty="0"/>
                        <a:t>8</a:t>
                      </a:r>
                      <a:r>
                        <a:rPr lang="cs-CZ" dirty="0"/>
                        <a:t> m</a:t>
                      </a:r>
                      <a:r>
                        <a:rPr lang="cs-CZ" baseline="30000" dirty="0"/>
                        <a:t>2</a:t>
                      </a:r>
                      <a:r>
                        <a:rPr lang="cs-CZ" dirty="0"/>
                        <a:t>/s</a:t>
                      </a:r>
                      <a:r>
                        <a:rPr lang="cs-CZ" baseline="30000" dirty="0"/>
                        <a:t>2</a:t>
                      </a:r>
                    </a:p>
                  </a:txBody>
                  <a:tcPr/>
                </a:tc>
                <a:extLst>
                  <a:ext uri="{0D108BD9-81ED-4DB2-BD59-A6C34878D82A}">
                    <a16:rowId xmlns:a16="http://schemas.microsoft.com/office/drawing/2014/main" val="10004"/>
                  </a:ext>
                </a:extLst>
              </a:tr>
              <a:tr h="370840">
                <a:tc>
                  <a:txBody>
                    <a:bodyPr/>
                    <a:lstStyle/>
                    <a:p>
                      <a:r>
                        <a:rPr lang="cs-CZ" dirty="0"/>
                        <a:t>Rychlost</a:t>
                      </a:r>
                      <a:r>
                        <a:rPr lang="cs-CZ" baseline="0" dirty="0"/>
                        <a:t> světla ve vakuu</a:t>
                      </a:r>
                      <a:endParaRPr lang="cs-CZ" dirty="0"/>
                    </a:p>
                  </a:txBody>
                  <a:tcPr>
                    <a:solidFill>
                      <a:schemeClr val="accent1"/>
                    </a:solidFill>
                  </a:tcPr>
                </a:tc>
                <a:tc>
                  <a:txBody>
                    <a:bodyPr/>
                    <a:lstStyle/>
                    <a:p>
                      <a:endParaRPr lang="cs-CZ" dirty="0"/>
                    </a:p>
                  </a:txBody>
                  <a:tcPr/>
                </a:tc>
                <a:tc>
                  <a:txBody>
                    <a:bodyPr/>
                    <a:lstStyle/>
                    <a:p>
                      <a:r>
                        <a:rPr lang="cs-CZ" dirty="0"/>
                        <a:t>2,997 924 58·10</a:t>
                      </a:r>
                      <a:r>
                        <a:rPr lang="cs-CZ" baseline="30000" dirty="0"/>
                        <a:t>8</a:t>
                      </a:r>
                      <a:r>
                        <a:rPr lang="cs-CZ" dirty="0"/>
                        <a:t>  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2,997 924 58·10</a:t>
                      </a:r>
                      <a:r>
                        <a:rPr lang="cs-CZ" baseline="30000" dirty="0"/>
                        <a:t>8</a:t>
                      </a:r>
                      <a:r>
                        <a:rPr lang="cs-CZ" dirty="0"/>
                        <a:t>  m/s</a:t>
                      </a:r>
                    </a:p>
                    <a:p>
                      <a:endParaRPr lang="cs-CZ"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038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Zeměpisná šířka a délka</a:t>
            </a:r>
          </a:p>
        </p:txBody>
      </p:sp>
      <p:sp>
        <p:nvSpPr>
          <p:cNvPr id="3" name="Content Placeholder 2"/>
          <p:cNvSpPr>
            <a:spLocks noGrp="1"/>
          </p:cNvSpPr>
          <p:nvPr>
            <p:ph sz="quarter" idx="1"/>
          </p:nvPr>
        </p:nvSpPr>
        <p:spPr>
          <a:xfrm>
            <a:off x="2136648" y="1600200"/>
            <a:ext cx="3959352" cy="4495800"/>
          </a:xfrm>
        </p:spPr>
        <p:txBody>
          <a:bodyPr>
            <a:normAutofit fontScale="85000" lnSpcReduction="10000"/>
          </a:bodyPr>
          <a:lstStyle/>
          <a:p>
            <a:r>
              <a:rPr lang="cs-CZ" dirty="0"/>
              <a:t>Zeměpisná šířka (Latitude) – od severu k jihu</a:t>
            </a:r>
          </a:p>
          <a:p>
            <a:pPr lvl="1"/>
            <a:r>
              <a:rPr lang="cs-CZ" dirty="0"/>
              <a:t>Severní polokoule – s.š., angl. N</a:t>
            </a:r>
          </a:p>
          <a:p>
            <a:pPr lvl="1"/>
            <a:r>
              <a:rPr lang="cs-CZ" dirty="0"/>
              <a:t>Jižní polokoule – j.š., angl. S</a:t>
            </a:r>
          </a:p>
          <a:p>
            <a:r>
              <a:rPr lang="cs-CZ" dirty="0"/>
              <a:t>Zeměpisná délka (Longitude) – východ západ</a:t>
            </a:r>
          </a:p>
          <a:p>
            <a:pPr lvl="1"/>
            <a:r>
              <a:rPr lang="cs-CZ" dirty="0"/>
              <a:t>Východní polokoule – v.d.</a:t>
            </a:r>
          </a:p>
          <a:p>
            <a:pPr lvl="1"/>
            <a:r>
              <a:rPr lang="cs-CZ" dirty="0"/>
              <a:t>Západní polokoule – z.d.</a:t>
            </a:r>
          </a:p>
          <a:p>
            <a:r>
              <a:rPr lang="cs-CZ" dirty="0"/>
              <a:t>Ve stupních</a:t>
            </a:r>
          </a:p>
        </p:txBody>
      </p:sp>
      <p:pic>
        <p:nvPicPr>
          <p:cNvPr id="2050" name="Picture 2" descr="Soubor:Poledník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3645024"/>
            <a:ext cx="3566170" cy="2900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World map with major latitude circle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190" y="1628800"/>
            <a:ext cx="3453951" cy="17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9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Výška</a:t>
            </a:r>
          </a:p>
        </p:txBody>
      </p:sp>
      <p:sp>
        <p:nvSpPr>
          <p:cNvPr id="3" name="Content Placeholder 2"/>
          <p:cNvSpPr>
            <a:spLocks noGrp="1"/>
          </p:cNvSpPr>
          <p:nvPr>
            <p:ph sz="quarter" idx="1"/>
          </p:nvPr>
        </p:nvSpPr>
        <p:spPr/>
        <p:txBody>
          <a:bodyPr/>
          <a:lstStyle/>
          <a:p>
            <a:r>
              <a:rPr lang="cs-CZ" dirty="0"/>
              <a:t>V metrech od referenčního (rotačního) elipsoidu</a:t>
            </a:r>
          </a:p>
          <a:p>
            <a:r>
              <a:rPr lang="cs-CZ" dirty="0"/>
              <a:t>Neukazuje tedy skutečnou nadmořskou výšku</a:t>
            </a:r>
          </a:p>
          <a:p>
            <a:r>
              <a:rPr lang="cs-CZ" dirty="0"/>
              <a:t>V ČR jde o rozdíl asi +40÷48m vůči geoidu</a:t>
            </a:r>
          </a:p>
          <a:p>
            <a:pPr marL="0" indent="0">
              <a:buNone/>
            </a:pPr>
            <a:endParaRPr lang="cs-CZ" dirty="0"/>
          </a:p>
        </p:txBody>
      </p:sp>
    </p:spTree>
    <p:extLst>
      <p:ext uri="{BB962C8B-B14F-4D97-AF65-F5344CB8AC3E}">
        <p14:creationId xmlns:p14="http://schemas.microsoft.com/office/powerpoint/2010/main" val="94355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Nevýhody globálních s.s. pro robotiku</a:t>
            </a:r>
          </a:p>
        </p:txBody>
      </p:sp>
      <p:sp>
        <p:nvSpPr>
          <p:cNvPr id="3" name="Content Placeholder 2"/>
          <p:cNvSpPr>
            <a:spLocks noGrp="1"/>
          </p:cNvSpPr>
          <p:nvPr>
            <p:ph sz="quarter" idx="1"/>
          </p:nvPr>
        </p:nvSpPr>
        <p:spPr/>
        <p:txBody>
          <a:bodyPr/>
          <a:lstStyle/>
          <a:p>
            <a:r>
              <a:rPr lang="cs-CZ" dirty="0"/>
              <a:t>Dva údaje jsou ve stupních, jeden v metrech</a:t>
            </a:r>
          </a:p>
          <a:p>
            <a:r>
              <a:rPr lang="cs-CZ" dirty="0"/>
              <a:t>Přepočtený rozměr na metry u šířky a délky není stejný a souvisí se zeměpisnou šířkou</a:t>
            </a:r>
          </a:p>
          <a:p>
            <a:pPr lvl="1"/>
            <a:r>
              <a:rPr lang="cs-CZ" dirty="0"/>
              <a:t>V ČR je to přibližně:</a:t>
            </a:r>
          </a:p>
          <a:p>
            <a:pPr lvl="2"/>
            <a:r>
              <a:rPr lang="cs-CZ" dirty="0"/>
              <a:t>1 vteřina šířky – 30m</a:t>
            </a:r>
          </a:p>
          <a:p>
            <a:pPr lvl="2"/>
            <a:r>
              <a:rPr lang="cs-CZ" dirty="0"/>
              <a:t>1 vteřina délky – 20m</a:t>
            </a:r>
          </a:p>
          <a:p>
            <a:r>
              <a:rPr lang="cs-CZ" dirty="0"/>
              <a:t>Není možné jednoduše počítat vzdálenosti</a:t>
            </a:r>
          </a:p>
          <a:p>
            <a:r>
              <a:rPr lang="cs-CZ" dirty="0"/>
              <a:t>Problémy jsou i se vzájemnými azimuty</a:t>
            </a:r>
          </a:p>
        </p:txBody>
      </p:sp>
    </p:spTree>
    <p:extLst>
      <p:ext uri="{BB962C8B-B14F-4D97-AF65-F5344CB8AC3E}">
        <p14:creationId xmlns:p14="http://schemas.microsoft.com/office/powerpoint/2010/main" val="122570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CD243-FCAA-49F3-AE97-24845CF0D022}"/>
              </a:ext>
            </a:extLst>
          </p:cNvPr>
          <p:cNvSpPr>
            <a:spLocks noGrp="1"/>
          </p:cNvSpPr>
          <p:nvPr>
            <p:ph type="title"/>
          </p:nvPr>
        </p:nvSpPr>
        <p:spPr>
          <a:xfrm>
            <a:off x="1141413" y="618518"/>
            <a:ext cx="4459286" cy="1478570"/>
          </a:xfrm>
        </p:spPr>
        <p:txBody>
          <a:bodyPr>
            <a:normAutofit/>
          </a:bodyPr>
          <a:lstStyle/>
          <a:p>
            <a:r>
              <a:rPr lang="cs-CZ" sz="3200"/>
              <a:t>Cyklistika</a:t>
            </a:r>
          </a:p>
        </p:txBody>
      </p:sp>
      <p:sp>
        <p:nvSpPr>
          <p:cNvPr id="3" name="Zástupný obsah 2">
            <a:extLst>
              <a:ext uri="{FF2B5EF4-FFF2-40B4-BE49-F238E27FC236}">
                <a16:creationId xmlns:a16="http://schemas.microsoft.com/office/drawing/2014/main" id="{09D5633A-A86C-4A79-856F-F9F1FDD9C946}"/>
              </a:ext>
            </a:extLst>
          </p:cNvPr>
          <p:cNvSpPr>
            <a:spLocks noGrp="1"/>
          </p:cNvSpPr>
          <p:nvPr>
            <p:ph idx="1"/>
          </p:nvPr>
        </p:nvSpPr>
        <p:spPr>
          <a:xfrm>
            <a:off x="1141412" y="2249487"/>
            <a:ext cx="4459287" cy="3965046"/>
          </a:xfrm>
        </p:spPr>
        <p:txBody>
          <a:bodyPr>
            <a:normAutofit/>
          </a:bodyPr>
          <a:lstStyle/>
          <a:p>
            <a:r>
              <a:rPr lang="cs-CZ" sz="2000"/>
              <a:t>Ideální pro většinu druhů cyklistiky</a:t>
            </a:r>
          </a:p>
          <a:p>
            <a:r>
              <a:rPr lang="cs-CZ" sz="2000"/>
              <a:t>Rutinně využíváno pro hobby i profi</a:t>
            </a:r>
          </a:p>
          <a:p>
            <a:r>
              <a:rPr lang="cs-CZ" sz="2000"/>
              <a:t>Navigace, měření výkonnosti</a:t>
            </a:r>
          </a:p>
        </p:txBody>
      </p:sp>
      <p:pic>
        <p:nvPicPr>
          <p:cNvPr id="2050" name="Picture 2" descr="Cyklonavigace Edge 530 a Edge 830 s novými funkcemi a větším displejem |  Život s Garminem">
            <a:extLst>
              <a:ext uri="{FF2B5EF4-FFF2-40B4-BE49-F238E27FC236}">
                <a16:creationId xmlns:a16="http://schemas.microsoft.com/office/drawing/2014/main" id="{8B798316-D46D-4F74-8060-00F9DB5984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681549"/>
            <a:ext cx="5456279" cy="5469953"/>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GNSS – co to je?</a:t>
            </a:r>
          </a:p>
        </p:txBody>
      </p:sp>
      <p:sp>
        <p:nvSpPr>
          <p:cNvPr id="3" name="Zástupný symbol pro obsah 2"/>
          <p:cNvSpPr>
            <a:spLocks noGrp="1"/>
          </p:cNvSpPr>
          <p:nvPr>
            <p:ph sz="quarter" idx="1"/>
          </p:nvPr>
        </p:nvSpPr>
        <p:spPr/>
        <p:txBody>
          <a:bodyPr>
            <a:normAutofit/>
          </a:bodyPr>
          <a:lstStyle/>
          <a:p>
            <a:r>
              <a:rPr lang="cs-CZ" dirty="0" err="1"/>
              <a:t>Global</a:t>
            </a:r>
            <a:r>
              <a:rPr lang="cs-CZ" dirty="0"/>
              <a:t> </a:t>
            </a:r>
            <a:r>
              <a:rPr lang="cs-CZ" dirty="0" err="1"/>
              <a:t>Navigation</a:t>
            </a:r>
            <a:r>
              <a:rPr lang="cs-CZ" dirty="0"/>
              <a:t> </a:t>
            </a:r>
            <a:r>
              <a:rPr lang="cs-CZ" dirty="0" err="1"/>
              <a:t>Satellite</a:t>
            </a:r>
            <a:r>
              <a:rPr lang="cs-CZ" dirty="0"/>
              <a:t> </a:t>
            </a:r>
            <a:r>
              <a:rPr lang="cs-CZ" dirty="0" err="1"/>
              <a:t>System</a:t>
            </a:r>
            <a:endParaRPr lang="cs-CZ" dirty="0"/>
          </a:p>
          <a:p>
            <a:r>
              <a:rPr lang="cs-CZ" dirty="0"/>
              <a:t>služba umožňující za pomoci družic autonomní prostorové určování polohy s celosvětovým pokrytím</a:t>
            </a:r>
          </a:p>
          <a:p>
            <a:r>
              <a:rPr lang="cs-CZ" dirty="0"/>
              <a:t>v současnosti </a:t>
            </a:r>
            <a:r>
              <a:rPr lang="en-US" dirty="0" err="1"/>
              <a:t>jsou</a:t>
            </a:r>
            <a:r>
              <a:rPr lang="en-US" dirty="0"/>
              <a:t> </a:t>
            </a:r>
            <a:r>
              <a:rPr lang="en-US" dirty="0" err="1"/>
              <a:t>dva</a:t>
            </a:r>
            <a:r>
              <a:rPr lang="en-US" dirty="0"/>
              <a:t> </a:t>
            </a:r>
            <a:r>
              <a:rPr lang="en-US" dirty="0" err="1"/>
              <a:t>pln</a:t>
            </a:r>
            <a:r>
              <a:rPr lang="cs-CZ" dirty="0"/>
              <a:t>ě funkční GNSS - NAVSTAR GPS a GLONASS, brzy bude i Galileo</a:t>
            </a:r>
          </a:p>
          <a:p>
            <a:endParaRPr lang="cs-CZ" dirty="0"/>
          </a:p>
          <a:p>
            <a:r>
              <a:rPr lang="cs-CZ" dirty="0"/>
              <a:t>1. generace – GPS, GLONASS, podpůrné SBAS, GBAS</a:t>
            </a:r>
          </a:p>
          <a:p>
            <a:r>
              <a:rPr lang="cs-CZ" dirty="0"/>
              <a:t>2. generace – GPS-III, Galileo, </a:t>
            </a:r>
            <a:r>
              <a:rPr lang="cs-CZ" dirty="0" err="1"/>
              <a:t>Compass</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NAVSTAR GPS</a:t>
            </a:r>
          </a:p>
        </p:txBody>
      </p:sp>
      <p:sp>
        <p:nvSpPr>
          <p:cNvPr id="3" name="Zástupný symbol pro obsah 2"/>
          <p:cNvSpPr>
            <a:spLocks noGrp="1"/>
          </p:cNvSpPr>
          <p:nvPr>
            <p:ph sz="quarter" idx="1"/>
          </p:nvPr>
        </p:nvSpPr>
        <p:spPr/>
        <p:txBody>
          <a:bodyPr/>
          <a:lstStyle/>
          <a:p>
            <a:r>
              <a:rPr lang="en-US" dirty="0"/>
              <a:t>NAVSTAR GPS ( Navigation System by Timing and Ranging Global Positioning System)</a:t>
            </a:r>
            <a:r>
              <a:rPr lang="cs-CZ" dirty="0"/>
              <a:t> – je </a:t>
            </a:r>
            <a:r>
              <a:rPr lang="cs-CZ" dirty="0" err="1"/>
              <a:t>radiofrekvenční</a:t>
            </a:r>
            <a:r>
              <a:rPr lang="cs-CZ" dirty="0"/>
              <a:t> navigační systém pracující v každém počasí s celosvětovým pokrytím</a:t>
            </a:r>
          </a:p>
          <a:p>
            <a:endParaRPr lang="cs-CZ" dirty="0"/>
          </a:p>
          <a:p>
            <a:r>
              <a:rPr lang="cs-CZ" dirty="0">
                <a:solidFill>
                  <a:srgbClr val="FF0000"/>
                </a:solidFill>
              </a:rPr>
              <a:t>Provozován americkým ministerstvem obrany – Department </a:t>
            </a:r>
            <a:r>
              <a:rPr lang="cs-CZ" dirty="0" err="1">
                <a:solidFill>
                  <a:srgbClr val="FF0000"/>
                </a:solidFill>
              </a:rPr>
              <a:t>of</a:t>
            </a:r>
            <a:r>
              <a:rPr lang="cs-CZ" dirty="0">
                <a:solidFill>
                  <a:srgbClr val="FF0000"/>
                </a:solidFill>
              </a:rPr>
              <a:t> </a:t>
            </a:r>
            <a:r>
              <a:rPr lang="cs-CZ" dirty="0" err="1">
                <a:solidFill>
                  <a:srgbClr val="FF0000"/>
                </a:solidFill>
              </a:rPr>
              <a:t>Defence</a:t>
            </a:r>
            <a:r>
              <a:rPr lang="cs-CZ" dirty="0">
                <a:solidFill>
                  <a:srgbClr val="FF0000"/>
                </a:solidFill>
              </a:rPr>
              <a:t> (</a:t>
            </a:r>
            <a:r>
              <a:rPr lang="cs-CZ" dirty="0" err="1">
                <a:solidFill>
                  <a:srgbClr val="FF0000"/>
                </a:solidFill>
              </a:rPr>
              <a:t>DoD</a:t>
            </a:r>
            <a:r>
              <a:rPr lang="cs-CZ" dirty="0">
                <a:solidFill>
                  <a:srgbClr val="FF0000"/>
                </a:solidFill>
              </a:rPr>
              <a:t>)</a:t>
            </a:r>
          </a:p>
        </p:txBody>
      </p:sp>
      <p:pic>
        <p:nvPicPr>
          <p:cNvPr id="1026" name="Picture 2"/>
          <p:cNvPicPr>
            <a:picLocks noChangeAspect="1" noChangeArrowheads="1"/>
          </p:cNvPicPr>
          <p:nvPr/>
        </p:nvPicPr>
        <p:blipFill>
          <a:blip r:embed="rId2" cstate="print"/>
          <a:srcRect/>
          <a:stretch>
            <a:fillRect/>
          </a:stretch>
        </p:blipFill>
        <p:spPr bwMode="auto">
          <a:xfrm>
            <a:off x="8810644" y="5013026"/>
            <a:ext cx="1857356" cy="184497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historie</a:t>
            </a:r>
          </a:p>
        </p:txBody>
      </p:sp>
      <p:sp>
        <p:nvSpPr>
          <p:cNvPr id="3" name="Zástupný symbol pro obsah 2"/>
          <p:cNvSpPr>
            <a:spLocks noGrp="1"/>
          </p:cNvSpPr>
          <p:nvPr>
            <p:ph sz="quarter" idx="1"/>
          </p:nvPr>
        </p:nvSpPr>
        <p:spPr/>
        <p:txBody>
          <a:bodyPr>
            <a:normAutofit fontScale="92500" lnSpcReduction="20000"/>
          </a:bodyPr>
          <a:lstStyle/>
          <a:p>
            <a:pPr marL="342900" indent="-342900">
              <a:spcBef>
                <a:spcPct val="20000"/>
              </a:spcBef>
              <a:buSzPct val="80000"/>
              <a:buFont typeface="Wingdings" pitchFamily="2" charset="2"/>
              <a:buChar char="l"/>
            </a:pPr>
            <a:r>
              <a:rPr lang="cs-CZ" dirty="0"/>
              <a:t> Projekt navazuje na předchozí GNSS Transit (1964-1996)</a:t>
            </a:r>
          </a:p>
          <a:p>
            <a:pPr marL="342900" indent="-342900">
              <a:spcBef>
                <a:spcPct val="20000"/>
              </a:spcBef>
              <a:buSzPct val="80000"/>
              <a:buFont typeface="Wingdings" pitchFamily="2" charset="2"/>
              <a:buChar char="l"/>
            </a:pPr>
            <a:r>
              <a:rPr lang="cs-CZ" dirty="0"/>
              <a:t>Vývoj zahájen v roce 1973</a:t>
            </a:r>
          </a:p>
          <a:p>
            <a:pPr marL="342900" indent="-342900">
              <a:spcBef>
                <a:spcPct val="20000"/>
              </a:spcBef>
              <a:buSzPct val="80000"/>
              <a:buFont typeface="Wingdings" pitchFamily="2" charset="2"/>
              <a:buChar char="l"/>
            </a:pPr>
            <a:r>
              <a:rPr lang="cs-CZ" dirty="0"/>
              <a:t>1974-1979 – testy na pozemních stanicích, experimentální přijímač</a:t>
            </a:r>
          </a:p>
          <a:p>
            <a:pPr marL="342900" indent="-342900">
              <a:spcBef>
                <a:spcPct val="20000"/>
              </a:spcBef>
              <a:buSzPct val="80000"/>
              <a:buFont typeface="Wingdings" pitchFamily="2" charset="2"/>
              <a:buChar char="l"/>
            </a:pPr>
            <a:r>
              <a:rPr lang="cs-CZ" dirty="0"/>
              <a:t>1978-1985 – vypuštění 11 družic</a:t>
            </a:r>
          </a:p>
          <a:p>
            <a:pPr marL="342900" indent="-342900">
              <a:spcBef>
                <a:spcPct val="20000"/>
              </a:spcBef>
              <a:buSzPct val="80000"/>
              <a:buFont typeface="Wingdings" pitchFamily="2" charset="2"/>
              <a:buChar char="l"/>
            </a:pPr>
            <a:r>
              <a:rPr lang="cs-CZ" dirty="0"/>
              <a:t>1979 – návrh rozšířen z původních 18 na 24 družic</a:t>
            </a:r>
          </a:p>
          <a:p>
            <a:pPr marL="342900" indent="-342900">
              <a:spcBef>
                <a:spcPct val="20000"/>
              </a:spcBef>
              <a:buSzPct val="80000"/>
              <a:buFont typeface="Wingdings" pitchFamily="2" charset="2"/>
              <a:buChar char="l"/>
            </a:pPr>
            <a:r>
              <a:rPr lang="cs-CZ" dirty="0"/>
              <a:t>1980 – začátek vypouštění družic s detekcí jaderných výbuchů (reakce na zákaz jaderných testů mezi USA a SSSR)</a:t>
            </a:r>
          </a:p>
          <a:p>
            <a:pPr marL="342900" indent="-342900">
              <a:spcBef>
                <a:spcPct val="20000"/>
              </a:spcBef>
              <a:buSzPct val="80000"/>
              <a:buFont typeface="Wingdings" pitchFamily="2" charset="2"/>
              <a:buChar char="l"/>
            </a:pPr>
            <a:r>
              <a:rPr lang="cs-CZ" dirty="0"/>
              <a:t>1990 – válka v Zálivu – dočasně deaktivována selektivní dostupnost (SA) – nedostatek armádních přijímačů</a:t>
            </a:r>
          </a:p>
          <a:p>
            <a:pPr marL="342900" indent="-342900">
              <a:spcBef>
                <a:spcPct val="20000"/>
              </a:spcBef>
              <a:buSzPct val="80000"/>
              <a:buFont typeface="Wingdings" pitchFamily="2" charset="2"/>
              <a:buChar char="l"/>
            </a:pPr>
            <a:r>
              <a:rPr lang="cs-CZ" dirty="0"/>
              <a:t>17.1.1994 - plná operační dostupnost (umístěno 24 družic)</a:t>
            </a:r>
          </a:p>
          <a:p>
            <a:pPr marL="342900" indent="-342900">
              <a:spcBef>
                <a:spcPct val="20000"/>
              </a:spcBef>
              <a:buSzPct val="80000"/>
              <a:buFont typeface="Wingdings" pitchFamily="2" charset="2"/>
              <a:buChar char="l"/>
            </a:pPr>
            <a:r>
              <a:rPr lang="cs-CZ" dirty="0"/>
              <a:t>1.5.2000 – zrušení SA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princip</a:t>
            </a:r>
          </a:p>
        </p:txBody>
      </p:sp>
      <p:sp>
        <p:nvSpPr>
          <p:cNvPr id="3" name="Zástupný symbol pro obsah 2"/>
          <p:cNvSpPr>
            <a:spLocks noGrp="1"/>
          </p:cNvSpPr>
          <p:nvPr>
            <p:ph sz="quarter" idx="1"/>
          </p:nvPr>
        </p:nvSpPr>
        <p:spPr/>
        <p:txBody>
          <a:bodyPr/>
          <a:lstStyle/>
          <a:p>
            <a:r>
              <a:rPr lang="cs-CZ" dirty="0"/>
              <a:t>Přijímač používá zprávy, které přijme pro zjištění doby letu signálu od satelitu</a:t>
            </a:r>
          </a:p>
          <a:p>
            <a:r>
              <a:rPr lang="cs-CZ" dirty="0"/>
              <a:t>Tyto doby současně se známou polohou satelitu jsou použity pro zjištění polohy přijímače pomocí triangulace</a:t>
            </a:r>
          </a:p>
          <a:p>
            <a:endParaRPr lang="cs-CZ" dirty="0"/>
          </a:p>
          <a:p>
            <a:r>
              <a:rPr lang="cs-CZ" dirty="0"/>
              <a:t>Nezávislý výpočet může být opakován každých 6s</a:t>
            </a:r>
          </a:p>
          <a:p>
            <a:r>
              <a:rPr lang="cs-CZ" dirty="0"/>
              <a:t>Nepřímo může být spočtena rychlost a směr – ze změny pozice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princip</a:t>
            </a:r>
          </a:p>
        </p:txBody>
      </p:sp>
      <p:sp>
        <p:nvSpPr>
          <p:cNvPr id="3" name="Zástupný symbol pro obsah 2"/>
          <p:cNvSpPr>
            <a:spLocks noGrp="1"/>
          </p:cNvSpPr>
          <p:nvPr>
            <p:ph sz="quarter" idx="1"/>
          </p:nvPr>
        </p:nvSpPr>
        <p:spPr/>
        <p:txBody>
          <a:bodyPr/>
          <a:lstStyle/>
          <a:p>
            <a:r>
              <a:rPr lang="cs-CZ" dirty="0"/>
              <a:t>Známe-li čas přijetí zprávy </a:t>
            </a:r>
            <a:r>
              <a:rPr lang="cs-CZ" dirty="0" err="1"/>
              <a:t>t</a:t>
            </a:r>
            <a:r>
              <a:rPr lang="cs-CZ" sz="1800" dirty="0" err="1"/>
              <a:t>r</a:t>
            </a:r>
            <a:r>
              <a:rPr lang="cs-CZ" dirty="0"/>
              <a:t> a čas odeslání zprávy t</a:t>
            </a:r>
            <a:r>
              <a:rPr lang="cs-CZ" sz="1800" dirty="0"/>
              <a:t>i</a:t>
            </a:r>
            <a:r>
              <a:rPr lang="cs-CZ" dirty="0"/>
              <a:t>, pak doba letu signálu je (</a:t>
            </a:r>
            <a:r>
              <a:rPr lang="cs-CZ" dirty="0" err="1"/>
              <a:t>tr</a:t>
            </a:r>
            <a:r>
              <a:rPr lang="cs-CZ" dirty="0"/>
              <a:t>-ti), vzdálenost překonaná paprskem </a:t>
            </a:r>
            <a:r>
              <a:rPr lang="cs-CZ" dirty="0" err="1"/>
              <a:t>Pi</a:t>
            </a:r>
            <a:r>
              <a:rPr lang="cs-CZ" dirty="0"/>
              <a:t> se vypočte z:</a:t>
            </a:r>
          </a:p>
          <a:p>
            <a:pPr lvl="1">
              <a:buNone/>
            </a:pPr>
            <a:endParaRPr lang="cs-CZ" dirty="0"/>
          </a:p>
          <a:p>
            <a:pPr lvl="1">
              <a:buNone/>
            </a:pPr>
            <a:r>
              <a:rPr lang="cs-CZ" dirty="0" err="1"/>
              <a:t>P</a:t>
            </a:r>
            <a:r>
              <a:rPr lang="cs-CZ" sz="1600" dirty="0" err="1"/>
              <a:t>i</a:t>
            </a:r>
            <a:r>
              <a:rPr lang="cs-CZ" dirty="0"/>
              <a:t> = (</a:t>
            </a:r>
            <a:r>
              <a:rPr lang="cs-CZ" dirty="0" err="1"/>
              <a:t>t</a:t>
            </a:r>
            <a:r>
              <a:rPr lang="cs-CZ" sz="1600" dirty="0" err="1"/>
              <a:t>r</a:t>
            </a:r>
            <a:r>
              <a:rPr lang="cs-CZ" dirty="0"/>
              <a:t>-t</a:t>
            </a:r>
            <a:r>
              <a:rPr lang="cs-CZ" sz="1600" dirty="0"/>
              <a:t>i</a:t>
            </a:r>
            <a:r>
              <a:rPr lang="cs-CZ" dirty="0"/>
              <a:t>)*c,</a:t>
            </a:r>
          </a:p>
          <a:p>
            <a:pPr lvl="1">
              <a:buNone/>
            </a:pPr>
            <a:endParaRPr lang="cs-CZ" dirty="0"/>
          </a:p>
          <a:p>
            <a:pPr lvl="1">
              <a:buNone/>
            </a:pPr>
            <a:r>
              <a:rPr lang="cs-CZ" dirty="0"/>
              <a:t>kde: 	i … číslo satelitu</a:t>
            </a:r>
          </a:p>
          <a:p>
            <a:pPr lvl="1">
              <a:buNone/>
            </a:pPr>
            <a:r>
              <a:rPr lang="cs-CZ" dirty="0"/>
              <a:t>			c … rychlost světla v prostředí</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triangulace</a:t>
            </a:r>
          </a:p>
        </p:txBody>
      </p:sp>
      <p:sp>
        <p:nvSpPr>
          <p:cNvPr id="3" name="Zástupný symbol pro obsah 2"/>
          <p:cNvSpPr>
            <a:spLocks noGrp="1"/>
          </p:cNvSpPr>
          <p:nvPr>
            <p:ph sz="quarter" idx="1"/>
          </p:nvPr>
        </p:nvSpPr>
        <p:spPr>
          <a:xfrm>
            <a:off x="2136648" y="1600200"/>
            <a:ext cx="5816740" cy="4614882"/>
          </a:xfrm>
        </p:spPr>
        <p:txBody>
          <a:bodyPr>
            <a:normAutofit lnSpcReduction="10000"/>
          </a:bodyPr>
          <a:lstStyle/>
          <a:p>
            <a:r>
              <a:rPr lang="cs-CZ" dirty="0"/>
              <a:t>Pro obecné určení polohy jsou třeba 4 satelity</a:t>
            </a:r>
          </a:p>
          <a:p>
            <a:pPr lvl="1"/>
            <a:r>
              <a:rPr lang="cs-CZ" dirty="0"/>
              <a:t>3 pro určení polohy</a:t>
            </a:r>
          </a:p>
          <a:p>
            <a:pPr lvl="1"/>
            <a:r>
              <a:rPr lang="cs-CZ" dirty="0"/>
              <a:t>1 pro určení času – čas musí být určen a synchronizován velmi přesně – měří se rychlost světla</a:t>
            </a:r>
          </a:p>
          <a:p>
            <a:r>
              <a:rPr lang="cs-CZ" dirty="0"/>
              <a:t>Ve speciálních případech stačí méně satelitů – některé z proměnných musí být známy (známá předchozí pozice, známá nadmořská výška, …)</a:t>
            </a:r>
          </a:p>
        </p:txBody>
      </p:sp>
      <p:pic>
        <p:nvPicPr>
          <p:cNvPr id="4098" name="Picture 2"/>
          <p:cNvPicPr>
            <a:picLocks noChangeAspect="1" noChangeArrowheads="1"/>
          </p:cNvPicPr>
          <p:nvPr/>
        </p:nvPicPr>
        <p:blipFill>
          <a:blip r:embed="rId2" cstate="print"/>
          <a:srcRect/>
          <a:stretch>
            <a:fillRect/>
          </a:stretch>
        </p:blipFill>
        <p:spPr bwMode="auto">
          <a:xfrm rot="5400000">
            <a:off x="8656255" y="1078743"/>
            <a:ext cx="1590312" cy="2433177"/>
          </a:xfrm>
          <a:prstGeom prst="rect">
            <a:avLst/>
          </a:prstGeom>
          <a:noFill/>
          <a:ln w="9525">
            <a:noFill/>
            <a:miter lim="800000"/>
            <a:headEnd/>
            <a:tailEnd/>
          </a:ln>
        </p:spPr>
      </p:pic>
      <p:sp>
        <p:nvSpPr>
          <p:cNvPr id="5" name="Obdélník 4"/>
          <p:cNvSpPr/>
          <p:nvPr/>
        </p:nvSpPr>
        <p:spPr>
          <a:xfrm>
            <a:off x="3381357" y="6488668"/>
            <a:ext cx="3331361" cy="369332"/>
          </a:xfrm>
          <a:prstGeom prst="rect">
            <a:avLst/>
          </a:prstGeom>
        </p:spPr>
        <p:txBody>
          <a:bodyPr wrap="none">
            <a:spAutoFit/>
          </a:bodyPr>
          <a:lstStyle/>
          <a:p>
            <a:pPr defTabSz="914400"/>
            <a:r>
              <a:rPr lang="cs-CZ" dirty="0">
                <a:solidFill>
                  <a:prstClr val="black"/>
                </a:solidFill>
                <a:latin typeface="Tw Cen MT"/>
              </a:rPr>
              <a:t>http://en.wikipedia.org/wiki/Gps</a:t>
            </a:r>
          </a:p>
        </p:txBody>
      </p:sp>
      <p:pic>
        <p:nvPicPr>
          <p:cNvPr id="4099" name="Picture 3"/>
          <p:cNvPicPr>
            <a:picLocks noChangeAspect="1" noChangeArrowheads="1"/>
          </p:cNvPicPr>
          <p:nvPr/>
        </p:nvPicPr>
        <p:blipFill>
          <a:blip r:embed="rId3" cstate="print"/>
          <a:srcRect/>
          <a:stretch>
            <a:fillRect/>
          </a:stretch>
        </p:blipFill>
        <p:spPr bwMode="auto">
          <a:xfrm>
            <a:off x="8239108" y="3143248"/>
            <a:ext cx="2428892" cy="182167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524761" y="4978160"/>
            <a:ext cx="3143239" cy="18798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Triangulace s časem</a:t>
            </a:r>
          </a:p>
        </p:txBody>
      </p:sp>
      <p:pic>
        <p:nvPicPr>
          <p:cNvPr id="1026" name="Picture 2"/>
          <p:cNvPicPr>
            <a:picLocks noChangeAspect="1" noChangeArrowheads="1"/>
          </p:cNvPicPr>
          <p:nvPr/>
        </p:nvPicPr>
        <p:blipFill>
          <a:blip r:embed="rId2" cstate="print"/>
          <a:srcRect/>
          <a:stretch>
            <a:fillRect/>
          </a:stretch>
        </p:blipFill>
        <p:spPr bwMode="auto">
          <a:xfrm>
            <a:off x="1666845" y="1571612"/>
            <a:ext cx="5667375" cy="23241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881158" y="4114800"/>
            <a:ext cx="6229350" cy="2743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239140" y="5572140"/>
            <a:ext cx="1676400" cy="4953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596331" y="2857497"/>
            <a:ext cx="752475" cy="2381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a:t>
            </a:r>
          </a:p>
        </p:txBody>
      </p:sp>
      <p:sp>
        <p:nvSpPr>
          <p:cNvPr id="3" name="Zástupný symbol pro obsah 2"/>
          <p:cNvSpPr>
            <a:spLocks noGrp="1"/>
          </p:cNvSpPr>
          <p:nvPr>
            <p:ph sz="quarter" idx="1"/>
          </p:nvPr>
        </p:nvSpPr>
        <p:spPr/>
        <p:txBody>
          <a:bodyPr/>
          <a:lstStyle/>
          <a:p>
            <a:r>
              <a:rPr lang="cs-CZ" dirty="0"/>
              <a:t>3 segmenty</a:t>
            </a:r>
          </a:p>
          <a:p>
            <a:pPr lvl="1"/>
            <a:r>
              <a:rPr lang="cs-CZ" dirty="0"/>
              <a:t>Kosmický</a:t>
            </a:r>
          </a:p>
          <a:p>
            <a:pPr lvl="1"/>
            <a:r>
              <a:rPr lang="cs-CZ" dirty="0"/>
              <a:t>Řídicí</a:t>
            </a:r>
          </a:p>
          <a:p>
            <a:pPr lvl="1"/>
            <a:r>
              <a:rPr lang="cs-CZ" dirty="0"/>
              <a:t>Uživatelský</a:t>
            </a:r>
          </a:p>
        </p:txBody>
      </p:sp>
      <p:pic>
        <p:nvPicPr>
          <p:cNvPr id="5122" name="Picture 2"/>
          <p:cNvPicPr>
            <a:picLocks noChangeAspect="1" noChangeArrowheads="1"/>
          </p:cNvPicPr>
          <p:nvPr/>
        </p:nvPicPr>
        <p:blipFill>
          <a:blip r:embed="rId2" cstate="print"/>
          <a:srcRect/>
          <a:stretch>
            <a:fillRect/>
          </a:stretch>
        </p:blipFill>
        <p:spPr bwMode="auto">
          <a:xfrm>
            <a:off x="6667505" y="3714752"/>
            <a:ext cx="3857625" cy="29146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95911-B674-408E-93A4-5CC29543FF5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41FB4A6-CD40-439E-903A-CCA8A5A8C499}"/>
              </a:ext>
            </a:extLst>
          </p:cNvPr>
          <p:cNvSpPr>
            <a:spLocks noGrp="1"/>
          </p:cNvSpPr>
          <p:nvPr>
            <p:ph sz="quarter" idx="1"/>
          </p:nvPr>
        </p:nvSpPr>
        <p:spPr/>
        <p:txBody>
          <a:bodyPr/>
          <a:lstStyle/>
          <a:p>
            <a:endParaRPr lang="cs-CZ"/>
          </a:p>
        </p:txBody>
      </p:sp>
    </p:spTree>
    <p:extLst>
      <p:ext uri="{BB962C8B-B14F-4D97-AF65-F5344CB8AC3E}">
        <p14:creationId xmlns:p14="http://schemas.microsoft.com/office/powerpoint/2010/main" val="142984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kosmický segment</a:t>
            </a:r>
          </a:p>
        </p:txBody>
      </p:sp>
      <p:sp>
        <p:nvSpPr>
          <p:cNvPr id="3" name="Zástupný symbol pro obsah 2"/>
          <p:cNvSpPr>
            <a:spLocks noGrp="1"/>
          </p:cNvSpPr>
          <p:nvPr>
            <p:ph sz="quarter" idx="1"/>
          </p:nvPr>
        </p:nvSpPr>
        <p:spPr/>
        <p:txBody>
          <a:bodyPr>
            <a:normAutofit/>
          </a:bodyPr>
          <a:lstStyle/>
          <a:p>
            <a:r>
              <a:rPr lang="cs-CZ" dirty="0"/>
              <a:t>Původně projektován pro 24 družic (z toho 3 záložní), nyní je používáno 31, což je mezní počet pro současné kódování</a:t>
            </a:r>
          </a:p>
          <a:p>
            <a:r>
              <a:rPr lang="cs-CZ" dirty="0"/>
              <a:t>Družice nejsou geostacionární – obíhají Zemi ve výšce 20 200Km na 6 kruhových drahách se sklonem 55˚</a:t>
            </a:r>
          </a:p>
          <a:p>
            <a:r>
              <a:rPr lang="cs-CZ" dirty="0"/>
              <a:t>Dráhy jsou vzájemně posunuty o 60˚</a:t>
            </a:r>
          </a:p>
          <a:p>
            <a:r>
              <a:rPr lang="cs-CZ" dirty="0"/>
              <a:t>Na každé dráze měly být původně 4 pravidelně rozmístěné satelity, nyní je 5-6 nepravidelně uspořádaných</a:t>
            </a:r>
          </a:p>
          <a:p>
            <a:r>
              <a:rPr lang="cs-CZ" dirty="0"/>
              <a:t>Doba oběhu družice kolem Země je 11h58m, rychlost 12 000 km/h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D05F5B-AB1C-432B-8C8E-94E18C63E4A9}"/>
              </a:ext>
            </a:extLst>
          </p:cNvPr>
          <p:cNvSpPr>
            <a:spLocks noGrp="1"/>
          </p:cNvSpPr>
          <p:nvPr>
            <p:ph type="title"/>
          </p:nvPr>
        </p:nvSpPr>
        <p:spPr>
          <a:xfrm>
            <a:off x="6448425" y="618518"/>
            <a:ext cx="4598985" cy="1478570"/>
          </a:xfrm>
        </p:spPr>
        <p:txBody>
          <a:bodyPr>
            <a:normAutofit/>
          </a:bodyPr>
          <a:lstStyle/>
          <a:p>
            <a:r>
              <a:rPr lang="cs-CZ" dirty="0"/>
              <a:t>běh</a:t>
            </a:r>
          </a:p>
        </p:txBody>
      </p:sp>
      <p:sp>
        <p:nvSpPr>
          <p:cNvPr id="3" name="Zástupný obsah 2">
            <a:extLst>
              <a:ext uri="{FF2B5EF4-FFF2-40B4-BE49-F238E27FC236}">
                <a16:creationId xmlns:a16="http://schemas.microsoft.com/office/drawing/2014/main" id="{2E7F6E05-C2C2-4733-961E-5668FE4D1074}"/>
              </a:ext>
            </a:extLst>
          </p:cNvPr>
          <p:cNvSpPr>
            <a:spLocks noGrp="1"/>
          </p:cNvSpPr>
          <p:nvPr>
            <p:ph idx="1"/>
          </p:nvPr>
        </p:nvSpPr>
        <p:spPr>
          <a:xfrm>
            <a:off x="6448425" y="2249487"/>
            <a:ext cx="4598986" cy="3541714"/>
          </a:xfrm>
        </p:spPr>
        <p:txBody>
          <a:bodyPr>
            <a:normAutofit/>
          </a:bodyPr>
          <a:lstStyle/>
          <a:p>
            <a:r>
              <a:rPr lang="cs-CZ" dirty="0"/>
              <a:t>Nelze používat uvnitř budov</a:t>
            </a:r>
          </a:p>
          <a:p>
            <a:r>
              <a:rPr lang="cs-CZ" dirty="0"/>
              <a:t>Nelze dobře používat ve vodě</a:t>
            </a:r>
          </a:p>
          <a:p>
            <a:r>
              <a:rPr lang="cs-CZ" dirty="0"/>
              <a:t>Může mít problém v lese, údolích, apod.</a:t>
            </a:r>
          </a:p>
        </p:txBody>
      </p:sp>
      <p:pic>
        <p:nvPicPr>
          <p:cNvPr id="3074" name="Picture 2" descr="Garmin fenix 7 Sapphire Solar GPS Smartwatch - black - DLC Titanium | BIKE24">
            <a:extLst>
              <a:ext uri="{FF2B5EF4-FFF2-40B4-BE49-F238E27FC236}">
                <a16:creationId xmlns:a16="http://schemas.microsoft.com/office/drawing/2014/main" id="{A338F4D7-4ED9-416F-8558-F63CB8CF6F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23" r="6306"/>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43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p:cNvPicPr>
            <a:picLocks noChangeAspect="1" noChangeArrowheads="1"/>
          </p:cNvPicPr>
          <p:nvPr/>
        </p:nvPicPr>
        <p:blipFill>
          <a:blip r:embed="rId2" cstate="print"/>
          <a:srcRect/>
          <a:stretch>
            <a:fillRect/>
          </a:stretch>
        </p:blipFill>
        <p:spPr bwMode="auto">
          <a:xfrm>
            <a:off x="3452795" y="1657350"/>
            <a:ext cx="5381625" cy="52006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24h pohyb satelitu a jeho efektivní dosah</a:t>
            </a:r>
          </a:p>
        </p:txBody>
      </p:sp>
      <p:pic>
        <p:nvPicPr>
          <p:cNvPr id="6146" name="Picture 2"/>
          <p:cNvPicPr>
            <a:picLocks noChangeAspect="1" noChangeArrowheads="1"/>
          </p:cNvPicPr>
          <p:nvPr/>
        </p:nvPicPr>
        <p:blipFill>
          <a:blip r:embed="rId2" cstate="print"/>
          <a:srcRect/>
          <a:stretch>
            <a:fillRect/>
          </a:stretch>
        </p:blipFill>
        <p:spPr bwMode="auto">
          <a:xfrm>
            <a:off x="2024035" y="2214554"/>
            <a:ext cx="8124825" cy="44767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p:cNvPicPr>
            <a:picLocks noChangeAspect="1" noChangeArrowheads="1"/>
          </p:cNvPicPr>
          <p:nvPr/>
        </p:nvPicPr>
        <p:blipFill>
          <a:blip r:embed="rId2" cstate="print"/>
          <a:srcRect/>
          <a:stretch>
            <a:fillRect/>
          </a:stretch>
        </p:blipFill>
        <p:spPr bwMode="auto">
          <a:xfrm>
            <a:off x="1952597" y="1928803"/>
            <a:ext cx="8410575" cy="44672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družice</a:t>
            </a:r>
          </a:p>
        </p:txBody>
      </p:sp>
      <p:sp>
        <p:nvSpPr>
          <p:cNvPr id="3" name="Zástupný symbol pro obsah 2"/>
          <p:cNvSpPr>
            <a:spLocks noGrp="1"/>
          </p:cNvSpPr>
          <p:nvPr>
            <p:ph sz="quarter" idx="1"/>
          </p:nvPr>
        </p:nvSpPr>
        <p:spPr>
          <a:xfrm>
            <a:off x="2136648" y="1600200"/>
            <a:ext cx="8153400" cy="3043246"/>
          </a:xfrm>
        </p:spPr>
        <p:txBody>
          <a:bodyPr/>
          <a:lstStyle/>
          <a:p>
            <a:pPr lvl="1">
              <a:lnSpc>
                <a:spcPct val="90000"/>
              </a:lnSpc>
            </a:pPr>
            <a:r>
              <a:rPr lang="cs-CZ" sz="2400" dirty="0"/>
              <a:t>Z každého místa na zeměkouli jsou viditelné vždy alespoň čtyři satelity (rozumí se pochopitelně viditelnost a ideálních podmínek). </a:t>
            </a:r>
          </a:p>
          <a:p>
            <a:pPr lvl="1">
              <a:lnSpc>
                <a:spcPct val="90000"/>
              </a:lnSpc>
            </a:pPr>
            <a:r>
              <a:rPr lang="cs-CZ" sz="2400" dirty="0"/>
              <a:t>Satelity mají i malé vyrovnávací raketové motory pro dorovnávací změny kurzu.</a:t>
            </a:r>
          </a:p>
          <a:p>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8112225" y="4566185"/>
            <a:ext cx="2444867" cy="221455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718440" y="4640621"/>
            <a:ext cx="3131840" cy="2065682"/>
          </a:xfrm>
          <a:prstGeom prst="rect">
            <a:avLst/>
          </a:prstGeom>
          <a:noFill/>
          <a:ln w="9525">
            <a:noFill/>
            <a:miter lim="800000"/>
            <a:headEnd/>
            <a:tailEnd/>
          </a:ln>
        </p:spPr>
      </p:pic>
      <p:pic>
        <p:nvPicPr>
          <p:cNvPr id="22529" name="Picture 1"/>
          <p:cNvPicPr>
            <a:picLocks noChangeAspect="1" noChangeArrowheads="1"/>
          </p:cNvPicPr>
          <p:nvPr/>
        </p:nvPicPr>
        <p:blipFill>
          <a:blip r:embed="rId4" cstate="print"/>
          <a:srcRect/>
          <a:stretch>
            <a:fillRect/>
          </a:stretch>
        </p:blipFill>
        <p:spPr bwMode="auto">
          <a:xfrm>
            <a:off x="5034394" y="3573016"/>
            <a:ext cx="2979635" cy="164252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družice</a:t>
            </a:r>
          </a:p>
        </p:txBody>
      </p:sp>
      <p:sp>
        <p:nvSpPr>
          <p:cNvPr id="3" name="Zástupný symbol pro obsah 2"/>
          <p:cNvSpPr>
            <a:spLocks noGrp="1"/>
          </p:cNvSpPr>
          <p:nvPr>
            <p:ph sz="quarter" idx="1"/>
          </p:nvPr>
        </p:nvSpPr>
        <p:spPr/>
        <p:txBody>
          <a:bodyPr>
            <a:normAutofit lnSpcReduction="10000"/>
          </a:bodyPr>
          <a:lstStyle/>
          <a:p>
            <a:r>
              <a:rPr lang="cs-CZ" dirty="0"/>
              <a:t>Hmotnost 1800 kg</a:t>
            </a:r>
          </a:p>
          <a:p>
            <a:r>
              <a:rPr lang="cs-CZ" dirty="0"/>
              <a:t>3-4 atomové hodiny s rubidiovým nebo cesiovým oscilátorem</a:t>
            </a:r>
          </a:p>
          <a:p>
            <a:r>
              <a:rPr lang="cs-CZ" dirty="0"/>
              <a:t>12 antén pro vysílání v L-pásmu (1000-2000 </a:t>
            </a:r>
            <a:r>
              <a:rPr lang="cs-CZ" dirty="0" err="1"/>
              <a:t>GHz</a:t>
            </a:r>
            <a:r>
              <a:rPr lang="cs-CZ" dirty="0"/>
              <a:t>)</a:t>
            </a:r>
          </a:p>
          <a:p>
            <a:r>
              <a:rPr lang="cs-CZ" dirty="0"/>
              <a:t>Antény pro komunikaci s pozemními kontrolními stanicemi (2204,4 MHz)</a:t>
            </a:r>
          </a:p>
          <a:p>
            <a:r>
              <a:rPr lang="cs-CZ" dirty="0"/>
              <a:t>Antény pro vzájemnou komunikaci mezi družicemi (UHF)</a:t>
            </a:r>
          </a:p>
          <a:p>
            <a:r>
              <a:rPr lang="cs-CZ" dirty="0"/>
              <a:t>Optické, rentgenové a elektromagnetické snímače pro detekci jaderných výbuchů a startů balistických raket</a:t>
            </a:r>
          </a:p>
          <a:p>
            <a:r>
              <a:rPr lang="cs-CZ" dirty="0"/>
              <a:t>Solární panely a baterie</a:t>
            </a:r>
          </a:p>
          <a:p>
            <a:pPr>
              <a:buNone/>
            </a:pP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GPS – historie a budoucnost - satelity</a:t>
            </a:r>
          </a:p>
        </p:txBody>
      </p:sp>
      <p:graphicFrame>
        <p:nvGraphicFramePr>
          <p:cNvPr id="4" name="Zástupný symbol pro obsah 3"/>
          <p:cNvGraphicFramePr>
            <a:graphicFrameLocks noGrp="1"/>
          </p:cNvGraphicFramePr>
          <p:nvPr>
            <p:ph sz="quarter" idx="1"/>
          </p:nvPr>
        </p:nvGraphicFramePr>
        <p:xfrm>
          <a:off x="4310050" y="1571613"/>
          <a:ext cx="6215104" cy="4694881"/>
        </p:xfrm>
        <a:graphic>
          <a:graphicData uri="http://schemas.openxmlformats.org/drawingml/2006/table">
            <a:tbl>
              <a:tblPr>
                <a:tableStyleId>{616DA210-FB5B-4158-B5E0-FEB733F419BA}</a:tableStyleId>
              </a:tblPr>
              <a:tblGrid>
                <a:gridCol w="887872">
                  <a:extLst>
                    <a:ext uri="{9D8B030D-6E8A-4147-A177-3AD203B41FA5}">
                      <a16:colId xmlns:a16="http://schemas.microsoft.com/office/drawing/2014/main" val="20000"/>
                    </a:ext>
                  </a:extLst>
                </a:gridCol>
                <a:gridCol w="887872">
                  <a:extLst>
                    <a:ext uri="{9D8B030D-6E8A-4147-A177-3AD203B41FA5}">
                      <a16:colId xmlns:a16="http://schemas.microsoft.com/office/drawing/2014/main" val="20001"/>
                    </a:ext>
                  </a:extLst>
                </a:gridCol>
                <a:gridCol w="887872">
                  <a:extLst>
                    <a:ext uri="{9D8B030D-6E8A-4147-A177-3AD203B41FA5}">
                      <a16:colId xmlns:a16="http://schemas.microsoft.com/office/drawing/2014/main" val="20002"/>
                    </a:ext>
                  </a:extLst>
                </a:gridCol>
                <a:gridCol w="887872">
                  <a:extLst>
                    <a:ext uri="{9D8B030D-6E8A-4147-A177-3AD203B41FA5}">
                      <a16:colId xmlns:a16="http://schemas.microsoft.com/office/drawing/2014/main" val="20003"/>
                    </a:ext>
                  </a:extLst>
                </a:gridCol>
                <a:gridCol w="887872">
                  <a:extLst>
                    <a:ext uri="{9D8B030D-6E8A-4147-A177-3AD203B41FA5}">
                      <a16:colId xmlns:a16="http://schemas.microsoft.com/office/drawing/2014/main" val="20004"/>
                    </a:ext>
                  </a:extLst>
                </a:gridCol>
                <a:gridCol w="887872">
                  <a:extLst>
                    <a:ext uri="{9D8B030D-6E8A-4147-A177-3AD203B41FA5}">
                      <a16:colId xmlns:a16="http://schemas.microsoft.com/office/drawing/2014/main" val="20005"/>
                    </a:ext>
                  </a:extLst>
                </a:gridCol>
                <a:gridCol w="887872">
                  <a:extLst>
                    <a:ext uri="{9D8B030D-6E8A-4147-A177-3AD203B41FA5}">
                      <a16:colId xmlns:a16="http://schemas.microsoft.com/office/drawing/2014/main" val="20006"/>
                    </a:ext>
                  </a:extLst>
                </a:gridCol>
              </a:tblGrid>
              <a:tr h="217351">
                <a:tc rowSpan="2">
                  <a:txBody>
                    <a:bodyPr/>
                    <a:lstStyle/>
                    <a:p>
                      <a:r>
                        <a:rPr lang="cs-CZ" sz="1200" dirty="0" err="1"/>
                        <a:t>Block</a:t>
                      </a:r>
                      <a:endParaRPr lang="cs-CZ" sz="1200" b="1" dirty="0"/>
                    </a:p>
                  </a:txBody>
                  <a:tcPr marL="47324" marR="47324" marT="23662" marB="23662" anchor="ctr"/>
                </a:tc>
                <a:tc rowSpan="2">
                  <a:txBody>
                    <a:bodyPr/>
                    <a:lstStyle/>
                    <a:p>
                      <a:r>
                        <a:rPr lang="cs-CZ" sz="1200" dirty="0" err="1"/>
                        <a:t>Launch</a:t>
                      </a:r>
                      <a:br>
                        <a:rPr lang="cs-CZ" sz="1200" dirty="0"/>
                      </a:br>
                      <a:r>
                        <a:rPr lang="cs-CZ" sz="1200" dirty="0"/>
                        <a:t>Period</a:t>
                      </a:r>
                      <a:endParaRPr lang="cs-CZ" sz="1200" b="1" dirty="0"/>
                    </a:p>
                  </a:txBody>
                  <a:tcPr marL="47324" marR="47324" marT="23662" marB="23662" anchor="ctr"/>
                </a:tc>
                <a:tc gridSpan="4">
                  <a:txBody>
                    <a:bodyPr/>
                    <a:lstStyle/>
                    <a:p>
                      <a:r>
                        <a:rPr lang="cs-CZ" sz="1200"/>
                        <a:t>Satellite launches</a:t>
                      </a:r>
                      <a:endParaRPr lang="cs-CZ" sz="1200" b="1"/>
                    </a:p>
                  </a:txBody>
                  <a:tcPr marL="47324" marR="47324" marT="23662" marB="23662" anchor="ct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r>
                        <a:rPr lang="en-US" sz="1200"/>
                        <a:t>Currently in orbit</a:t>
                      </a:r>
                      <a:br>
                        <a:rPr lang="en-US" sz="1200"/>
                      </a:br>
                      <a:r>
                        <a:rPr lang="en-US" sz="1200"/>
                        <a:t>and healthy</a:t>
                      </a:r>
                      <a:endParaRPr lang="en-US" sz="1200" b="1"/>
                    </a:p>
                  </a:txBody>
                  <a:tcPr marL="47324" marR="47324" marT="23662" marB="23662" anchor="ctr"/>
                </a:tc>
                <a:extLst>
                  <a:ext uri="{0D108BD9-81ED-4DB2-BD59-A6C34878D82A}">
                    <a16:rowId xmlns:a16="http://schemas.microsoft.com/office/drawing/2014/main" val="10000"/>
                  </a:ext>
                </a:extLst>
              </a:tr>
              <a:tr h="573275">
                <a:tc vMerge="1">
                  <a:txBody>
                    <a:bodyPr/>
                    <a:lstStyle/>
                    <a:p>
                      <a:endParaRPr lang="cs-CZ"/>
                    </a:p>
                  </a:txBody>
                  <a:tcPr/>
                </a:tc>
                <a:tc vMerge="1">
                  <a:txBody>
                    <a:bodyPr/>
                    <a:lstStyle/>
                    <a:p>
                      <a:endParaRPr lang="cs-CZ"/>
                    </a:p>
                  </a:txBody>
                  <a:tcPr/>
                </a:tc>
                <a:tc>
                  <a:txBody>
                    <a:bodyPr/>
                    <a:lstStyle/>
                    <a:p>
                      <a:r>
                        <a:rPr lang="cs-CZ" sz="1200"/>
                        <a:t>Suc-</a:t>
                      </a:r>
                      <a:br>
                        <a:rPr lang="cs-CZ" sz="1200"/>
                      </a:br>
                      <a:r>
                        <a:rPr lang="cs-CZ" sz="1200"/>
                        <a:t>cess</a:t>
                      </a:r>
                      <a:endParaRPr lang="cs-CZ" sz="1200" b="1"/>
                    </a:p>
                  </a:txBody>
                  <a:tcPr marL="47324" marR="47324" marT="23662" marB="23662" anchor="ctr"/>
                </a:tc>
                <a:tc>
                  <a:txBody>
                    <a:bodyPr/>
                    <a:lstStyle/>
                    <a:p>
                      <a:r>
                        <a:rPr lang="cs-CZ" sz="1200"/>
                        <a:t>Fail-</a:t>
                      </a:r>
                      <a:br>
                        <a:rPr lang="cs-CZ" sz="1200"/>
                      </a:br>
                      <a:r>
                        <a:rPr lang="cs-CZ" sz="1200"/>
                        <a:t>ure</a:t>
                      </a:r>
                      <a:endParaRPr lang="cs-CZ" sz="1200" b="1"/>
                    </a:p>
                  </a:txBody>
                  <a:tcPr marL="47324" marR="47324" marT="23662" marB="23662" anchor="ctr"/>
                </a:tc>
                <a:tc>
                  <a:txBody>
                    <a:bodyPr/>
                    <a:lstStyle/>
                    <a:p>
                      <a:r>
                        <a:rPr lang="cs-CZ" sz="1200"/>
                        <a:t>In prep-</a:t>
                      </a:r>
                      <a:br>
                        <a:rPr lang="cs-CZ" sz="1200"/>
                      </a:br>
                      <a:r>
                        <a:rPr lang="cs-CZ" sz="1200"/>
                        <a:t>aration</a:t>
                      </a:r>
                      <a:endParaRPr lang="cs-CZ" sz="1200" b="1"/>
                    </a:p>
                  </a:txBody>
                  <a:tcPr marL="47324" marR="47324" marT="23662" marB="23662" anchor="ctr"/>
                </a:tc>
                <a:tc>
                  <a:txBody>
                    <a:bodyPr/>
                    <a:lstStyle/>
                    <a:p>
                      <a:r>
                        <a:rPr lang="cs-CZ" sz="1200"/>
                        <a:t>Plan-</a:t>
                      </a:r>
                      <a:br>
                        <a:rPr lang="cs-CZ" sz="1200"/>
                      </a:br>
                      <a:r>
                        <a:rPr lang="cs-CZ" sz="1200"/>
                        <a:t>ned</a:t>
                      </a:r>
                      <a:endParaRPr lang="cs-CZ" sz="1200" b="1"/>
                    </a:p>
                  </a:txBody>
                  <a:tcPr marL="47324" marR="47324" marT="23662" marB="23662" anchor="ctr"/>
                </a:tc>
                <a:tc vMerge="1">
                  <a:txBody>
                    <a:bodyPr/>
                    <a:lstStyle/>
                    <a:p>
                      <a:endParaRPr lang="cs-CZ"/>
                    </a:p>
                  </a:txBody>
                  <a:tcPr/>
                </a:tc>
                <a:extLst>
                  <a:ext uri="{0D108BD9-81ED-4DB2-BD59-A6C34878D82A}">
                    <a16:rowId xmlns:a16="http://schemas.microsoft.com/office/drawing/2014/main" val="10001"/>
                  </a:ext>
                </a:extLst>
              </a:tr>
              <a:tr h="334410">
                <a:tc>
                  <a:txBody>
                    <a:bodyPr/>
                    <a:lstStyle/>
                    <a:p>
                      <a:r>
                        <a:rPr lang="cs-CZ" sz="1200"/>
                        <a:t>I</a:t>
                      </a:r>
                      <a:endParaRPr lang="cs-CZ" sz="1200" b="1"/>
                    </a:p>
                  </a:txBody>
                  <a:tcPr marL="47324" marR="47324" marT="23662" marB="23662" anchor="ctr"/>
                </a:tc>
                <a:tc>
                  <a:txBody>
                    <a:bodyPr/>
                    <a:lstStyle/>
                    <a:p>
                      <a:r>
                        <a:rPr lang="cs-CZ" sz="1200" dirty="0"/>
                        <a:t>1978–1985</a:t>
                      </a:r>
                      <a:endParaRPr lang="cs-CZ" sz="1200" b="1" dirty="0"/>
                    </a:p>
                  </a:txBody>
                  <a:tcPr marL="47324" marR="47324" marT="23662" marB="23662" anchor="ctr"/>
                </a:tc>
                <a:tc>
                  <a:txBody>
                    <a:bodyPr/>
                    <a:lstStyle/>
                    <a:p>
                      <a:r>
                        <a:rPr lang="cs-CZ" sz="1200" dirty="0"/>
                        <a:t>10</a:t>
                      </a:r>
                      <a:endParaRPr lang="cs-CZ" sz="1200" b="1" dirty="0"/>
                    </a:p>
                  </a:txBody>
                  <a:tcPr marL="47324" marR="47324" marT="23662" marB="23662" anchor="ctr"/>
                </a:tc>
                <a:tc>
                  <a:txBody>
                    <a:bodyPr/>
                    <a:lstStyle/>
                    <a:p>
                      <a:r>
                        <a:rPr lang="cs-CZ" sz="1200"/>
                        <a:t>1</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extLst>
                  <a:ext uri="{0D108BD9-81ED-4DB2-BD59-A6C34878D82A}">
                    <a16:rowId xmlns:a16="http://schemas.microsoft.com/office/drawing/2014/main" val="10002"/>
                  </a:ext>
                </a:extLst>
              </a:tr>
              <a:tr h="334410">
                <a:tc>
                  <a:txBody>
                    <a:bodyPr/>
                    <a:lstStyle/>
                    <a:p>
                      <a:r>
                        <a:rPr lang="cs-CZ" sz="1200"/>
                        <a:t>II</a:t>
                      </a:r>
                      <a:endParaRPr lang="cs-CZ" sz="1200" b="1"/>
                    </a:p>
                  </a:txBody>
                  <a:tcPr marL="47324" marR="47324" marT="23662" marB="23662" anchor="ctr"/>
                </a:tc>
                <a:tc>
                  <a:txBody>
                    <a:bodyPr/>
                    <a:lstStyle/>
                    <a:p>
                      <a:r>
                        <a:rPr lang="cs-CZ" sz="1200"/>
                        <a:t>1989–1990</a:t>
                      </a:r>
                      <a:endParaRPr lang="cs-CZ" sz="1200" b="1"/>
                    </a:p>
                  </a:txBody>
                  <a:tcPr marL="47324" marR="47324" marT="23662" marB="23662" anchor="ctr"/>
                </a:tc>
                <a:tc>
                  <a:txBody>
                    <a:bodyPr/>
                    <a:lstStyle/>
                    <a:p>
                      <a:r>
                        <a:rPr lang="cs-CZ" sz="1200" dirty="0"/>
                        <a:t>9</a:t>
                      </a:r>
                      <a:endParaRPr lang="cs-CZ" sz="1200" b="1" dirty="0"/>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extLst>
                  <a:ext uri="{0D108BD9-81ED-4DB2-BD59-A6C34878D82A}">
                    <a16:rowId xmlns:a16="http://schemas.microsoft.com/office/drawing/2014/main" val="10003"/>
                  </a:ext>
                </a:extLst>
              </a:tr>
              <a:tr h="621050">
                <a:tc>
                  <a:txBody>
                    <a:bodyPr/>
                    <a:lstStyle/>
                    <a:p>
                      <a:r>
                        <a:rPr lang="cs-CZ" sz="1200"/>
                        <a:t>IIA</a:t>
                      </a:r>
                      <a:endParaRPr lang="cs-CZ" sz="1200" b="1"/>
                    </a:p>
                  </a:txBody>
                  <a:tcPr marL="47324" marR="47324" marT="23662" marB="23662" anchor="ctr"/>
                </a:tc>
                <a:tc>
                  <a:txBody>
                    <a:bodyPr/>
                    <a:lstStyle/>
                    <a:p>
                      <a:r>
                        <a:rPr lang="cs-CZ" sz="1200"/>
                        <a:t>1990–1997</a:t>
                      </a:r>
                      <a:endParaRPr lang="cs-CZ" sz="1200" b="1"/>
                    </a:p>
                  </a:txBody>
                  <a:tcPr marL="47324" marR="47324" marT="23662" marB="23662" anchor="ctr"/>
                </a:tc>
                <a:tc>
                  <a:txBody>
                    <a:bodyPr/>
                    <a:lstStyle/>
                    <a:p>
                      <a:r>
                        <a:rPr lang="cs-CZ" sz="1200"/>
                        <a:t>19</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en-US" sz="1200"/>
                        <a:t>11 of the 19 launched</a:t>
                      </a:r>
                      <a:endParaRPr lang="en-US" sz="1200" b="1"/>
                    </a:p>
                  </a:txBody>
                  <a:tcPr marL="47324" marR="47324" marT="23662" marB="23662" anchor="ctr"/>
                </a:tc>
                <a:extLst>
                  <a:ext uri="{0D108BD9-81ED-4DB2-BD59-A6C34878D82A}">
                    <a16:rowId xmlns:a16="http://schemas.microsoft.com/office/drawing/2014/main" val="10004"/>
                  </a:ext>
                </a:extLst>
              </a:tr>
              <a:tr h="621050">
                <a:tc>
                  <a:txBody>
                    <a:bodyPr/>
                    <a:lstStyle/>
                    <a:p>
                      <a:r>
                        <a:rPr lang="cs-CZ" sz="1200" dirty="0"/>
                        <a:t>IIR</a:t>
                      </a:r>
                      <a:endParaRPr lang="cs-CZ" sz="1200" b="1" dirty="0"/>
                    </a:p>
                  </a:txBody>
                  <a:tcPr marL="47324" marR="47324" marT="23662" marB="23662" anchor="ctr"/>
                </a:tc>
                <a:tc>
                  <a:txBody>
                    <a:bodyPr/>
                    <a:lstStyle/>
                    <a:p>
                      <a:r>
                        <a:rPr lang="cs-CZ" sz="1200"/>
                        <a:t>1997–2004</a:t>
                      </a:r>
                      <a:endParaRPr lang="cs-CZ" sz="1200" b="1"/>
                    </a:p>
                  </a:txBody>
                  <a:tcPr marL="47324" marR="47324" marT="23662" marB="23662" anchor="ctr"/>
                </a:tc>
                <a:tc>
                  <a:txBody>
                    <a:bodyPr/>
                    <a:lstStyle/>
                    <a:p>
                      <a:r>
                        <a:rPr lang="cs-CZ" sz="1200"/>
                        <a:t>12</a:t>
                      </a:r>
                      <a:endParaRPr lang="cs-CZ" sz="1200" b="1"/>
                    </a:p>
                  </a:txBody>
                  <a:tcPr marL="47324" marR="47324" marT="23662" marB="23662" anchor="ctr"/>
                </a:tc>
                <a:tc>
                  <a:txBody>
                    <a:bodyPr/>
                    <a:lstStyle/>
                    <a:p>
                      <a:r>
                        <a:rPr lang="cs-CZ" sz="1200"/>
                        <a:t>1</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en-US" sz="1200"/>
                        <a:t>12 of the 13 launched</a:t>
                      </a:r>
                      <a:endParaRPr lang="en-US" sz="1200" b="1"/>
                    </a:p>
                  </a:txBody>
                  <a:tcPr marL="47324" marR="47324" marT="23662" marB="23662" anchor="ctr"/>
                </a:tc>
                <a:extLst>
                  <a:ext uri="{0D108BD9-81ED-4DB2-BD59-A6C34878D82A}">
                    <a16:rowId xmlns:a16="http://schemas.microsoft.com/office/drawing/2014/main" val="10005"/>
                  </a:ext>
                </a:extLst>
              </a:tr>
              <a:tr h="621050">
                <a:tc>
                  <a:txBody>
                    <a:bodyPr/>
                    <a:lstStyle/>
                    <a:p>
                      <a:r>
                        <a:rPr lang="cs-CZ" sz="1200"/>
                        <a:t>IIR-M</a:t>
                      </a:r>
                      <a:endParaRPr lang="cs-CZ" sz="1200" b="1"/>
                    </a:p>
                  </a:txBody>
                  <a:tcPr marL="47324" marR="47324" marT="23662" marB="23662" anchor="ctr"/>
                </a:tc>
                <a:tc>
                  <a:txBody>
                    <a:bodyPr/>
                    <a:lstStyle/>
                    <a:p>
                      <a:r>
                        <a:rPr lang="cs-CZ" sz="1200"/>
                        <a:t>2005–2009</a:t>
                      </a:r>
                      <a:endParaRPr lang="cs-CZ" sz="1200" b="1"/>
                    </a:p>
                  </a:txBody>
                  <a:tcPr marL="47324" marR="47324" marT="23662" marB="23662" anchor="ctr"/>
                </a:tc>
                <a:tc>
                  <a:txBody>
                    <a:bodyPr/>
                    <a:lstStyle/>
                    <a:p>
                      <a:r>
                        <a:rPr lang="cs-CZ" sz="1200"/>
                        <a:t>8</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en-US" sz="1200"/>
                        <a:t>7 of the 8 launched</a:t>
                      </a:r>
                      <a:endParaRPr lang="en-US" sz="1200" b="1"/>
                    </a:p>
                  </a:txBody>
                  <a:tcPr marL="47324" marR="47324" marT="23662" marB="23662" anchor="ctr"/>
                </a:tc>
                <a:extLst>
                  <a:ext uri="{0D108BD9-81ED-4DB2-BD59-A6C34878D82A}">
                    <a16:rowId xmlns:a16="http://schemas.microsoft.com/office/drawing/2014/main" val="10006"/>
                  </a:ext>
                </a:extLst>
              </a:tr>
              <a:tr h="334410">
                <a:tc>
                  <a:txBody>
                    <a:bodyPr/>
                    <a:lstStyle/>
                    <a:p>
                      <a:r>
                        <a:rPr lang="cs-CZ" sz="1200"/>
                        <a:t>IIF</a:t>
                      </a:r>
                      <a:endParaRPr lang="cs-CZ" sz="1200" b="1"/>
                    </a:p>
                  </a:txBody>
                  <a:tcPr marL="47324" marR="47324" marT="23662" marB="23662" anchor="ctr"/>
                </a:tc>
                <a:tc>
                  <a:txBody>
                    <a:bodyPr/>
                    <a:lstStyle/>
                    <a:p>
                      <a:r>
                        <a:rPr lang="cs-CZ" sz="1200"/>
                        <a:t>2010–2011</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10</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tc>
                  <a:txBody>
                    <a:bodyPr/>
                    <a:lstStyle/>
                    <a:p>
                      <a:r>
                        <a:rPr lang="cs-CZ" sz="1200" dirty="0"/>
                        <a:t>0</a:t>
                      </a:r>
                      <a:endParaRPr lang="cs-CZ" sz="1200" b="1" dirty="0"/>
                    </a:p>
                  </a:txBody>
                  <a:tcPr marL="47324" marR="47324" marT="23662" marB="23662" anchor="ctr"/>
                </a:tc>
                <a:extLst>
                  <a:ext uri="{0D108BD9-81ED-4DB2-BD59-A6C34878D82A}">
                    <a16:rowId xmlns:a16="http://schemas.microsoft.com/office/drawing/2014/main" val="10007"/>
                  </a:ext>
                </a:extLst>
              </a:tr>
              <a:tr h="334410">
                <a:tc>
                  <a:txBody>
                    <a:bodyPr/>
                    <a:lstStyle/>
                    <a:p>
                      <a:r>
                        <a:rPr lang="cs-CZ" sz="1200"/>
                        <a:t>IIIA</a:t>
                      </a:r>
                      <a:endParaRPr lang="cs-CZ" sz="1200" b="1"/>
                    </a:p>
                  </a:txBody>
                  <a:tcPr marL="47324" marR="47324" marT="23662" marB="23662" anchor="ctr"/>
                </a:tc>
                <a:tc>
                  <a:txBody>
                    <a:bodyPr/>
                    <a:lstStyle/>
                    <a:p>
                      <a:r>
                        <a:rPr lang="cs-CZ" sz="1200"/>
                        <a:t>2014–?</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12</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extLst>
                  <a:ext uri="{0D108BD9-81ED-4DB2-BD59-A6C34878D82A}">
                    <a16:rowId xmlns:a16="http://schemas.microsoft.com/office/drawing/2014/main" val="10008"/>
                  </a:ext>
                </a:extLst>
              </a:tr>
              <a:tr h="217351">
                <a:tc>
                  <a:txBody>
                    <a:bodyPr/>
                    <a:lstStyle/>
                    <a:p>
                      <a:r>
                        <a:rPr lang="cs-CZ" sz="1200"/>
                        <a:t>IIIB</a:t>
                      </a:r>
                      <a:endParaRPr lang="cs-CZ" sz="1200" b="1"/>
                    </a:p>
                  </a:txBody>
                  <a:tcPr marL="47324" marR="47324" marT="23662" marB="23662" anchor="ctr"/>
                </a:tc>
                <a:tc>
                  <a:txBody>
                    <a:bodyPr/>
                    <a:lstStyle/>
                    <a:p>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8</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extLst>
                  <a:ext uri="{0D108BD9-81ED-4DB2-BD59-A6C34878D82A}">
                    <a16:rowId xmlns:a16="http://schemas.microsoft.com/office/drawing/2014/main" val="10009"/>
                  </a:ext>
                </a:extLst>
              </a:tr>
              <a:tr h="217351">
                <a:tc>
                  <a:txBody>
                    <a:bodyPr/>
                    <a:lstStyle/>
                    <a:p>
                      <a:r>
                        <a:rPr lang="cs-CZ" sz="1200"/>
                        <a:t>IIIC</a:t>
                      </a:r>
                      <a:endParaRPr lang="cs-CZ" sz="1200" b="1"/>
                    </a:p>
                  </a:txBody>
                  <a:tcPr marL="47324" marR="47324" marT="23662" marB="23662" anchor="ctr"/>
                </a:tc>
                <a:tc>
                  <a:txBody>
                    <a:bodyPr/>
                    <a:lstStyle/>
                    <a:p>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0</a:t>
                      </a:r>
                      <a:endParaRPr lang="cs-CZ" sz="1200" b="1"/>
                    </a:p>
                  </a:txBody>
                  <a:tcPr marL="47324" marR="47324" marT="23662" marB="23662" anchor="ctr"/>
                </a:tc>
                <a:tc>
                  <a:txBody>
                    <a:bodyPr/>
                    <a:lstStyle/>
                    <a:p>
                      <a:r>
                        <a:rPr lang="cs-CZ" sz="1200"/>
                        <a:t>16</a:t>
                      </a:r>
                      <a:endParaRPr lang="cs-CZ" sz="1200" b="1"/>
                    </a:p>
                  </a:txBody>
                  <a:tcPr marL="47324" marR="47324" marT="23662" marB="23662" anchor="ctr"/>
                </a:tc>
                <a:tc>
                  <a:txBody>
                    <a:bodyPr/>
                    <a:lstStyle/>
                    <a:p>
                      <a:r>
                        <a:rPr lang="cs-CZ" sz="1200" dirty="0"/>
                        <a:t>0</a:t>
                      </a:r>
                      <a:endParaRPr lang="cs-CZ" sz="1200" b="1" dirty="0"/>
                    </a:p>
                  </a:txBody>
                  <a:tcPr marL="47324" marR="47324" marT="23662" marB="23662" anchor="ctr"/>
                </a:tc>
                <a:extLst>
                  <a:ext uri="{0D108BD9-81ED-4DB2-BD59-A6C34878D82A}">
                    <a16:rowId xmlns:a16="http://schemas.microsoft.com/office/drawing/2014/main" val="10010"/>
                  </a:ext>
                </a:extLst>
              </a:tr>
              <a:tr h="217351">
                <a:tc gridSpan="2">
                  <a:txBody>
                    <a:bodyPr/>
                    <a:lstStyle/>
                    <a:p>
                      <a:r>
                        <a:rPr lang="cs-CZ" sz="1200"/>
                        <a:t>Total</a:t>
                      </a:r>
                      <a:endParaRPr lang="cs-CZ" sz="1200" b="1"/>
                    </a:p>
                  </a:txBody>
                  <a:tcPr marL="47324" marR="47324" marT="23662" marB="23662" anchor="ctr"/>
                </a:tc>
                <a:tc hMerge="1">
                  <a:txBody>
                    <a:bodyPr/>
                    <a:lstStyle/>
                    <a:p>
                      <a:endParaRPr lang="cs-CZ"/>
                    </a:p>
                  </a:txBody>
                  <a:tcPr/>
                </a:tc>
                <a:tc>
                  <a:txBody>
                    <a:bodyPr/>
                    <a:lstStyle/>
                    <a:p>
                      <a:r>
                        <a:rPr lang="cs-CZ" sz="1200"/>
                        <a:t>58</a:t>
                      </a:r>
                      <a:endParaRPr lang="cs-CZ" sz="1200" b="1"/>
                    </a:p>
                  </a:txBody>
                  <a:tcPr marL="47324" marR="47324" marT="23662" marB="23662" anchor="ctr"/>
                </a:tc>
                <a:tc>
                  <a:txBody>
                    <a:bodyPr/>
                    <a:lstStyle/>
                    <a:p>
                      <a:r>
                        <a:rPr lang="cs-CZ" sz="1200"/>
                        <a:t>2</a:t>
                      </a:r>
                      <a:endParaRPr lang="cs-CZ" sz="1200" b="1"/>
                    </a:p>
                  </a:txBody>
                  <a:tcPr marL="47324" marR="47324" marT="23662" marB="23662" anchor="ctr"/>
                </a:tc>
                <a:tc>
                  <a:txBody>
                    <a:bodyPr/>
                    <a:lstStyle/>
                    <a:p>
                      <a:r>
                        <a:rPr lang="cs-CZ" sz="1200" dirty="0"/>
                        <a:t>10</a:t>
                      </a:r>
                      <a:endParaRPr lang="cs-CZ" sz="1200" b="1" dirty="0"/>
                    </a:p>
                  </a:txBody>
                  <a:tcPr marL="47324" marR="47324" marT="23662" marB="23662" anchor="ctr"/>
                </a:tc>
                <a:tc>
                  <a:txBody>
                    <a:bodyPr/>
                    <a:lstStyle/>
                    <a:p>
                      <a:r>
                        <a:rPr lang="cs-CZ" sz="1200"/>
                        <a:t>36</a:t>
                      </a:r>
                      <a:endParaRPr lang="cs-CZ" sz="1200" b="1"/>
                    </a:p>
                  </a:txBody>
                  <a:tcPr marL="47324" marR="47324" marT="23662" marB="23662" anchor="ctr"/>
                </a:tc>
                <a:tc>
                  <a:txBody>
                    <a:bodyPr/>
                    <a:lstStyle/>
                    <a:p>
                      <a:r>
                        <a:rPr lang="cs-CZ" sz="1200" dirty="0"/>
                        <a:t>30</a:t>
                      </a:r>
                      <a:endParaRPr lang="cs-CZ" sz="1200" b="1" dirty="0"/>
                    </a:p>
                  </a:txBody>
                  <a:tcPr marL="47324" marR="47324" marT="23662" marB="23662" anchor="ctr"/>
                </a:tc>
                <a:extLst>
                  <a:ext uri="{0D108BD9-81ED-4DB2-BD59-A6C34878D82A}">
                    <a16:rowId xmlns:a16="http://schemas.microsoft.com/office/drawing/2014/main" val="10011"/>
                  </a:ext>
                </a:extLst>
              </a:tr>
            </a:tbl>
          </a:graphicData>
        </a:graphic>
      </p:graphicFrame>
      <p:sp>
        <p:nvSpPr>
          <p:cNvPr id="5" name="TextovéPole 4"/>
          <p:cNvSpPr txBox="1"/>
          <p:nvPr/>
        </p:nvSpPr>
        <p:spPr>
          <a:xfrm>
            <a:off x="1881158" y="2214555"/>
            <a:ext cx="2357454" cy="646331"/>
          </a:xfrm>
          <a:prstGeom prst="rect">
            <a:avLst/>
          </a:prstGeom>
          <a:noFill/>
        </p:spPr>
        <p:txBody>
          <a:bodyPr wrap="square" rtlCol="0">
            <a:spAutoFit/>
          </a:bodyPr>
          <a:lstStyle/>
          <a:p>
            <a:pPr defTabSz="914400">
              <a:buFont typeface="Arial" pitchFamily="34" charset="0"/>
              <a:buChar char="•"/>
            </a:pPr>
            <a:r>
              <a:rPr lang="cs-CZ" dirty="0">
                <a:solidFill>
                  <a:prstClr val="black"/>
                </a:solidFill>
                <a:latin typeface="Tw Cen MT"/>
              </a:rPr>
              <a:t>Stav k 29. 12. 2009</a:t>
            </a:r>
          </a:p>
          <a:p>
            <a:pPr defTabSz="914400"/>
            <a:endParaRPr lang="cs-CZ" dirty="0">
              <a:solidFill>
                <a:prstClr val="black"/>
              </a:solidFill>
              <a:latin typeface="Tw Cen MT"/>
            </a:endParaRPr>
          </a:p>
        </p:txBody>
      </p:sp>
      <p:sp>
        <p:nvSpPr>
          <p:cNvPr id="6" name="TextovéPole 5"/>
          <p:cNvSpPr txBox="1"/>
          <p:nvPr/>
        </p:nvSpPr>
        <p:spPr>
          <a:xfrm>
            <a:off x="3238480" y="6519446"/>
            <a:ext cx="5158976" cy="338554"/>
          </a:xfrm>
          <a:prstGeom prst="rect">
            <a:avLst/>
          </a:prstGeom>
          <a:noFill/>
        </p:spPr>
        <p:txBody>
          <a:bodyPr wrap="none" rtlCol="0">
            <a:spAutoFit/>
          </a:bodyPr>
          <a:lstStyle/>
          <a:p>
            <a:pPr defTabSz="914400"/>
            <a:r>
              <a:rPr lang="cs-CZ" sz="1600" dirty="0">
                <a:solidFill>
                  <a:prstClr val="black"/>
                </a:solidFill>
                <a:latin typeface="Tw Cen MT"/>
              </a:rPr>
              <a:t>http://en.wikipedia.org/wiki/List_of_GPS_satellite_launches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8453454" y="1"/>
            <a:ext cx="2214546" cy="1503123"/>
          </a:xfrm>
          <a:prstGeom prst="rect">
            <a:avLst/>
          </a:prstGeom>
          <a:noFill/>
          <a:ln w="9525">
            <a:noFill/>
            <a:miter lim="800000"/>
            <a:headEnd/>
            <a:tailEnd/>
          </a:ln>
          <a:effectLst/>
        </p:spPr>
      </p:pic>
      <p:sp>
        <p:nvSpPr>
          <p:cNvPr id="2" name="Nadpis 1"/>
          <p:cNvSpPr>
            <a:spLocks noGrp="1"/>
          </p:cNvSpPr>
          <p:nvPr>
            <p:ph type="title"/>
          </p:nvPr>
        </p:nvSpPr>
        <p:spPr/>
        <p:txBody>
          <a:bodyPr/>
          <a:lstStyle/>
          <a:p>
            <a:r>
              <a:rPr lang="cs-CZ" dirty="0"/>
              <a:t>GPS – řídicí segment</a:t>
            </a:r>
          </a:p>
        </p:txBody>
      </p:sp>
      <p:sp>
        <p:nvSpPr>
          <p:cNvPr id="3" name="Zástupný symbol pro obsah 2"/>
          <p:cNvSpPr>
            <a:spLocks noGrp="1"/>
          </p:cNvSpPr>
          <p:nvPr>
            <p:ph sz="quarter" idx="1"/>
          </p:nvPr>
        </p:nvSpPr>
        <p:spPr>
          <a:xfrm>
            <a:off x="2136648" y="1600200"/>
            <a:ext cx="8153400" cy="5043510"/>
          </a:xfrm>
        </p:spPr>
        <p:txBody>
          <a:bodyPr>
            <a:normAutofit fontScale="70000" lnSpcReduction="20000"/>
          </a:bodyPr>
          <a:lstStyle/>
          <a:p>
            <a:r>
              <a:rPr lang="cs-CZ" dirty="0"/>
              <a:t>velitelství - </a:t>
            </a:r>
            <a:r>
              <a:rPr lang="cs-CZ" dirty="0" err="1"/>
              <a:t>Navstar</a:t>
            </a:r>
            <a:r>
              <a:rPr lang="cs-CZ" dirty="0"/>
              <a:t> </a:t>
            </a:r>
            <a:r>
              <a:rPr lang="cs-CZ" dirty="0" err="1"/>
              <a:t>Headquarters</a:t>
            </a:r>
            <a:r>
              <a:rPr lang="cs-CZ" dirty="0"/>
              <a:t> na letecké základně Los Angeles v </a:t>
            </a:r>
            <a:r>
              <a:rPr lang="cs-CZ" dirty="0" err="1"/>
              <a:t>Californii</a:t>
            </a:r>
            <a:r>
              <a:rPr lang="cs-CZ" dirty="0"/>
              <a:t> v USA</a:t>
            </a:r>
          </a:p>
          <a:p>
            <a:r>
              <a:rPr lang="cs-CZ" dirty="0"/>
              <a:t>řídicí středisko (MSC, Master </a:t>
            </a:r>
            <a:r>
              <a:rPr lang="cs-CZ" dirty="0" err="1"/>
              <a:t>Control</a:t>
            </a:r>
            <a:r>
              <a:rPr lang="cs-CZ" dirty="0"/>
              <a:t> Station), na letecké základně </a:t>
            </a:r>
            <a:r>
              <a:rPr lang="cs-CZ" dirty="0" err="1"/>
              <a:t>Schriever</a:t>
            </a:r>
            <a:r>
              <a:rPr lang="cs-CZ" dirty="0"/>
              <a:t> USAF v Colorado </a:t>
            </a:r>
            <a:r>
              <a:rPr lang="cs-CZ" dirty="0" err="1"/>
              <a:t>Springs</a:t>
            </a:r>
            <a:r>
              <a:rPr lang="cs-CZ" dirty="0"/>
              <a:t>, 2nd </a:t>
            </a:r>
            <a:r>
              <a:rPr lang="cs-CZ" dirty="0" err="1"/>
              <a:t>Space</a:t>
            </a:r>
            <a:r>
              <a:rPr lang="cs-CZ" dirty="0"/>
              <a:t> </a:t>
            </a:r>
            <a:r>
              <a:rPr lang="cs-CZ" dirty="0" err="1"/>
              <a:t>Operations</a:t>
            </a:r>
            <a:r>
              <a:rPr lang="cs-CZ" dirty="0"/>
              <a:t> </a:t>
            </a:r>
            <a:r>
              <a:rPr lang="cs-CZ" dirty="0" err="1"/>
              <a:t>Sq</a:t>
            </a:r>
            <a:r>
              <a:rPr lang="cs-CZ" dirty="0"/>
              <a:t>.</a:t>
            </a:r>
          </a:p>
          <a:p>
            <a:r>
              <a:rPr lang="cs-CZ" dirty="0"/>
              <a:t>záložní řídící středisko (BMCS, </a:t>
            </a:r>
            <a:r>
              <a:rPr lang="cs-CZ" dirty="0" err="1"/>
              <a:t>Backup</a:t>
            </a:r>
            <a:r>
              <a:rPr lang="cs-CZ" dirty="0"/>
              <a:t> Master </a:t>
            </a:r>
            <a:r>
              <a:rPr lang="cs-CZ" dirty="0" err="1"/>
              <a:t>Control</a:t>
            </a:r>
            <a:r>
              <a:rPr lang="cs-CZ" dirty="0"/>
              <a:t> Station) umístěné v </a:t>
            </a:r>
            <a:r>
              <a:rPr lang="cs-CZ" dirty="0" err="1"/>
              <a:t>Gaithersburg</a:t>
            </a:r>
            <a:r>
              <a:rPr lang="cs-CZ" dirty="0"/>
              <a:t> (</a:t>
            </a:r>
            <a:r>
              <a:rPr lang="cs-CZ" dirty="0" err="1"/>
              <a:t>Meryland</a:t>
            </a:r>
            <a:r>
              <a:rPr lang="cs-CZ" dirty="0"/>
              <a:t>, USA) přebírá cvičně 4× do roka řízení systému, v nouzi je připravena do 24hodin</a:t>
            </a:r>
          </a:p>
          <a:p>
            <a:r>
              <a:rPr lang="cs-CZ" dirty="0"/>
              <a:t>3 povelové stanice (</a:t>
            </a:r>
            <a:r>
              <a:rPr lang="cs-CZ" dirty="0" err="1"/>
              <a:t>Ground</a:t>
            </a:r>
            <a:r>
              <a:rPr lang="cs-CZ" dirty="0"/>
              <a:t> </a:t>
            </a:r>
            <a:r>
              <a:rPr lang="cs-CZ" dirty="0" err="1"/>
              <a:t>Antenna</a:t>
            </a:r>
            <a:r>
              <a:rPr lang="cs-CZ" dirty="0"/>
              <a:t>), které jsou umístěny na základnách USAF: </a:t>
            </a:r>
            <a:r>
              <a:rPr lang="cs-CZ" dirty="0" err="1"/>
              <a:t>Kwajalein</a:t>
            </a:r>
            <a:r>
              <a:rPr lang="cs-CZ" dirty="0"/>
              <a:t>, </a:t>
            </a:r>
            <a:r>
              <a:rPr lang="cs-CZ" dirty="0" err="1"/>
              <a:t>Diego</a:t>
            </a:r>
            <a:r>
              <a:rPr lang="cs-CZ" dirty="0"/>
              <a:t> </a:t>
            </a:r>
            <a:r>
              <a:rPr lang="cs-CZ" dirty="0" err="1"/>
              <a:t>Garcia</a:t>
            </a:r>
            <a:r>
              <a:rPr lang="cs-CZ" dirty="0"/>
              <a:t>, </a:t>
            </a:r>
            <a:r>
              <a:rPr lang="cs-CZ" dirty="0" err="1"/>
              <a:t>Ascension</a:t>
            </a:r>
            <a:r>
              <a:rPr lang="cs-CZ" dirty="0"/>
              <a:t> Island případně i </a:t>
            </a:r>
            <a:r>
              <a:rPr lang="cs-CZ" dirty="0" err="1"/>
              <a:t>Cape</a:t>
            </a:r>
            <a:r>
              <a:rPr lang="cs-CZ" dirty="0"/>
              <a:t> </a:t>
            </a:r>
            <a:r>
              <a:rPr lang="cs-CZ" dirty="0" err="1"/>
              <a:t>Canaveral</a:t>
            </a:r>
            <a:endParaRPr lang="cs-CZ" dirty="0"/>
          </a:p>
          <a:p>
            <a:r>
              <a:rPr lang="cs-CZ" dirty="0"/>
              <a:t>18 monitorovacích stanic (Monitor </a:t>
            </a:r>
            <a:r>
              <a:rPr lang="cs-CZ" dirty="0" err="1"/>
              <a:t>Stations</a:t>
            </a:r>
            <a:r>
              <a:rPr lang="cs-CZ" dirty="0"/>
              <a:t>), které jsou umístěny na základnách USAF</a:t>
            </a:r>
          </a:p>
          <a:p>
            <a:endParaRPr lang="cs-CZ" dirty="0"/>
          </a:p>
          <a:p>
            <a:r>
              <a:rPr lang="cs-CZ" dirty="0"/>
              <a:t>Řídící a kontrolní segment monitoruje kosmický segment, zasílá povely družicím, provádí jejich manévry a údržbu atomových hodin. Výsledek jejich monitoringu je zveřejňován v navigační zprávě každé družice a jejich platnost je řádově několik hodin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Signál - charakteristika</a:t>
            </a:r>
          </a:p>
        </p:txBody>
      </p:sp>
      <p:sp>
        <p:nvSpPr>
          <p:cNvPr id="3" name="Zástupný symbol pro obsah 2"/>
          <p:cNvSpPr>
            <a:spLocks noGrp="1"/>
          </p:cNvSpPr>
          <p:nvPr>
            <p:ph sz="quarter" idx="1"/>
          </p:nvPr>
        </p:nvSpPr>
        <p:spPr/>
        <p:txBody>
          <a:bodyPr>
            <a:normAutofit fontScale="70000" lnSpcReduction="20000"/>
          </a:bodyPr>
          <a:lstStyle/>
          <a:p>
            <a:pPr marL="320040" lvl="1" indent="-320040">
              <a:spcBef>
                <a:spcPts val="700"/>
              </a:spcBef>
              <a:buClr>
                <a:schemeClr val="accent2"/>
              </a:buClr>
              <a:buSzPct val="60000"/>
              <a:buFont typeface="Wingdings"/>
              <a:buChar char=""/>
            </a:pPr>
            <a:r>
              <a:rPr lang="cs-CZ" sz="2900" dirty="0"/>
              <a:t>GPS L1 - 1575.42 MHz</a:t>
            </a:r>
          </a:p>
          <a:p>
            <a:pPr lvl="1"/>
            <a:r>
              <a:rPr lang="cs-CZ" dirty="0"/>
              <a:t>SPS (C/A – </a:t>
            </a:r>
            <a:r>
              <a:rPr lang="cs-CZ" dirty="0" err="1"/>
              <a:t>Coarse</a:t>
            </a:r>
            <a:r>
              <a:rPr lang="cs-CZ" dirty="0"/>
              <a:t> </a:t>
            </a:r>
            <a:r>
              <a:rPr lang="cs-CZ" dirty="0" err="1"/>
              <a:t>Acquisition</a:t>
            </a:r>
            <a:r>
              <a:rPr lang="cs-CZ" dirty="0"/>
              <a:t>) nebo SPS (</a:t>
            </a:r>
            <a:r>
              <a:rPr lang="cs-CZ" dirty="0" err="1"/>
              <a:t>Standards</a:t>
            </a:r>
            <a:r>
              <a:rPr lang="cs-CZ" dirty="0"/>
              <a:t> </a:t>
            </a:r>
            <a:r>
              <a:rPr lang="cs-CZ" dirty="0" err="1"/>
              <a:t>Positioning</a:t>
            </a:r>
            <a:r>
              <a:rPr lang="cs-CZ" dirty="0"/>
              <a:t> </a:t>
            </a:r>
            <a:r>
              <a:rPr lang="cs-CZ" dirty="0" err="1"/>
              <a:t>Services</a:t>
            </a:r>
            <a:r>
              <a:rPr lang="cs-CZ" dirty="0"/>
              <a:t>), od bloku IIR-M možnost vysílat vojenský M kód</a:t>
            </a:r>
          </a:p>
          <a:p>
            <a:r>
              <a:rPr lang="cs-CZ" dirty="0"/>
              <a:t>GPS L2 - 1227.62 MHz</a:t>
            </a:r>
          </a:p>
          <a:p>
            <a:pPr lvl="1"/>
            <a:r>
              <a:rPr lang="cs-CZ" dirty="0"/>
              <a:t>P(Y)-</a:t>
            </a:r>
            <a:r>
              <a:rPr lang="cs-CZ" dirty="0" err="1"/>
              <a:t>code</a:t>
            </a:r>
            <a:r>
              <a:rPr lang="cs-CZ" dirty="0"/>
              <a:t> PPS (</a:t>
            </a:r>
            <a:r>
              <a:rPr lang="cs-CZ" dirty="0" err="1"/>
              <a:t>Precision</a:t>
            </a:r>
            <a:r>
              <a:rPr lang="cs-CZ" dirty="0"/>
              <a:t> </a:t>
            </a:r>
            <a:r>
              <a:rPr lang="cs-CZ" dirty="0" err="1"/>
              <a:t>Positioning</a:t>
            </a:r>
            <a:r>
              <a:rPr lang="cs-CZ" dirty="0"/>
              <a:t> </a:t>
            </a:r>
            <a:r>
              <a:rPr lang="cs-CZ" dirty="0" err="1"/>
              <a:t>Service</a:t>
            </a:r>
            <a:r>
              <a:rPr lang="cs-CZ" dirty="0"/>
              <a:t>), od bloku IIR-M možnost vysílat vojenský M kód a civilní C kód</a:t>
            </a:r>
          </a:p>
          <a:p>
            <a:r>
              <a:rPr lang="cs-CZ" dirty="0"/>
              <a:t>GPS L3 – 1381.05 MHz</a:t>
            </a:r>
          </a:p>
          <a:p>
            <a:pPr lvl="1"/>
            <a:r>
              <a:rPr lang="cs-CZ" dirty="0"/>
              <a:t>Od bloku IIR vysílá signály, které obsahují data monitorování startů balistických raket, detekci jaderných výbuchů a dalších vysokoenergetických zdrojů</a:t>
            </a:r>
          </a:p>
          <a:p>
            <a:r>
              <a:rPr lang="cs-CZ" dirty="0"/>
              <a:t>GPS L4 – 1841.40 MHz</a:t>
            </a:r>
          </a:p>
          <a:p>
            <a:pPr lvl="1"/>
            <a:r>
              <a:rPr lang="cs-CZ" dirty="0"/>
              <a:t>Pro měření ionosférické refrakce, je možné </a:t>
            </a:r>
            <a:r>
              <a:rPr lang="cs-CZ" dirty="0" err="1"/>
              <a:t>dopřesnění</a:t>
            </a:r>
            <a:r>
              <a:rPr lang="cs-CZ" dirty="0"/>
              <a:t> pozice měřením zpoždění  průchodu ionosférou na dvou kmitočtech</a:t>
            </a:r>
          </a:p>
          <a:p>
            <a:pPr marL="320040" lvl="1" indent="-320040">
              <a:spcBef>
                <a:spcPts val="700"/>
              </a:spcBef>
              <a:buClr>
                <a:schemeClr val="accent2"/>
              </a:buClr>
              <a:buSzPct val="60000"/>
              <a:buFont typeface="Wingdings"/>
              <a:buChar char=""/>
            </a:pPr>
            <a:r>
              <a:rPr lang="cs-CZ" sz="2900" dirty="0"/>
              <a:t>GPS L5 - 1176.45MHz</a:t>
            </a:r>
          </a:p>
          <a:p>
            <a:pPr lvl="1"/>
            <a:r>
              <a:rPr lang="cs-CZ" dirty="0"/>
              <a:t>Plánován jako </a:t>
            </a:r>
            <a:r>
              <a:rPr lang="cs-CZ" dirty="0" err="1"/>
              <a:t>Safety</a:t>
            </a:r>
            <a:r>
              <a:rPr lang="cs-CZ" dirty="0"/>
              <a:t>-</a:t>
            </a:r>
            <a:r>
              <a:rPr lang="cs-CZ" dirty="0" err="1"/>
              <a:t>of</a:t>
            </a:r>
            <a:r>
              <a:rPr lang="cs-CZ" dirty="0"/>
              <a:t>-</a:t>
            </a:r>
            <a:r>
              <a:rPr lang="cs-CZ" dirty="0" err="1"/>
              <a:t>Life</a:t>
            </a:r>
            <a:r>
              <a:rPr lang="cs-CZ" dirty="0"/>
              <a:t> (</a:t>
            </a:r>
            <a:r>
              <a:rPr lang="cs-CZ" dirty="0" err="1"/>
              <a:t>SoL</a:t>
            </a:r>
            <a:r>
              <a:rPr lang="cs-CZ" dirty="0"/>
              <a:t>) signál,</a:t>
            </a:r>
          </a:p>
          <a:p>
            <a:pPr>
              <a:buNone/>
            </a:pPr>
            <a:endParaRPr lang="cs-CZ" dirty="0"/>
          </a:p>
          <a:p>
            <a:r>
              <a:rPr lang="cs-CZ" dirty="0">
                <a:hlinkClick r:id="rId2"/>
              </a:rPr>
              <a:t>http://www.</a:t>
            </a:r>
            <a:r>
              <a:rPr lang="cs-CZ" dirty="0" err="1">
                <a:hlinkClick r:id="rId2"/>
              </a:rPr>
              <a:t>navtechgps.com</a:t>
            </a:r>
            <a:r>
              <a:rPr lang="cs-CZ" dirty="0">
                <a:hlinkClick r:id="rId2"/>
              </a:rPr>
              <a:t>/extra/</a:t>
            </a:r>
            <a:r>
              <a:rPr lang="cs-CZ" dirty="0" err="1">
                <a:hlinkClick r:id="rId2"/>
              </a:rPr>
              <a:t>GNSSfacts.asp</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přenášené informace</a:t>
            </a:r>
          </a:p>
        </p:txBody>
      </p:sp>
      <p:sp>
        <p:nvSpPr>
          <p:cNvPr id="3" name="Zástupný symbol pro obsah 2"/>
          <p:cNvSpPr>
            <a:spLocks noGrp="1"/>
          </p:cNvSpPr>
          <p:nvPr>
            <p:ph sz="quarter" idx="1"/>
          </p:nvPr>
        </p:nvSpPr>
        <p:spPr/>
        <p:txBody>
          <a:bodyPr/>
          <a:lstStyle/>
          <a:p>
            <a:r>
              <a:rPr lang="cs-CZ" dirty="0"/>
              <a:t>Čas, kdy byla zpráva vyslána</a:t>
            </a:r>
          </a:p>
          <a:p>
            <a:r>
              <a:rPr lang="cs-CZ" dirty="0"/>
              <a:t>Přesná orbitální informace daného satelitu (</a:t>
            </a:r>
            <a:r>
              <a:rPr lang="cs-CZ" dirty="0" err="1"/>
              <a:t>ephemeris</a:t>
            </a:r>
            <a:r>
              <a:rPr lang="cs-CZ" dirty="0"/>
              <a:t>)</a:t>
            </a:r>
          </a:p>
          <a:p>
            <a:r>
              <a:rPr lang="cs-CZ" dirty="0"/>
              <a:t>Stav systému, přibližné orbity všech satelitů (</a:t>
            </a:r>
            <a:r>
              <a:rPr lang="cs-CZ" dirty="0" err="1"/>
              <a:t>almanac</a:t>
            </a:r>
            <a:r>
              <a:rPr lang="cs-CZ"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Rádiové vysílání</a:t>
            </a:r>
          </a:p>
        </p:txBody>
      </p:sp>
      <p:sp>
        <p:nvSpPr>
          <p:cNvPr id="3" name="Zástupný symbol pro obsah 2"/>
          <p:cNvSpPr>
            <a:spLocks noGrp="1"/>
          </p:cNvSpPr>
          <p:nvPr>
            <p:ph sz="quarter" idx="1"/>
          </p:nvPr>
        </p:nvSpPr>
        <p:spPr/>
        <p:txBody>
          <a:bodyPr>
            <a:normAutofit/>
          </a:bodyPr>
          <a:lstStyle/>
          <a:p>
            <a:r>
              <a:rPr lang="cs-CZ" dirty="0"/>
              <a:t>CDMA – </a:t>
            </a:r>
            <a:r>
              <a:rPr lang="cs-CZ" dirty="0" err="1"/>
              <a:t>Code</a:t>
            </a:r>
            <a:r>
              <a:rPr lang="cs-CZ" dirty="0"/>
              <a:t> </a:t>
            </a:r>
            <a:r>
              <a:rPr lang="cs-CZ" dirty="0" err="1"/>
              <a:t>Division</a:t>
            </a:r>
            <a:r>
              <a:rPr lang="cs-CZ" dirty="0"/>
              <a:t> Multiple Access – stejná frekvence pro všechny družice</a:t>
            </a:r>
            <a:r>
              <a:rPr lang="en-US" dirty="0"/>
              <a:t>;</a:t>
            </a:r>
            <a:r>
              <a:rPr lang="cs-CZ" dirty="0"/>
              <a:t> používá se PNR (</a:t>
            </a:r>
            <a:r>
              <a:rPr lang="cs-CZ" dirty="0" err="1"/>
              <a:t>Pseudo</a:t>
            </a:r>
            <a:r>
              <a:rPr lang="cs-CZ" dirty="0"/>
              <a:t> </a:t>
            </a:r>
            <a:r>
              <a:rPr lang="cs-CZ" dirty="0" err="1"/>
              <a:t>Random</a:t>
            </a:r>
            <a:r>
              <a:rPr lang="cs-CZ" dirty="0"/>
              <a:t> </a:t>
            </a:r>
            <a:r>
              <a:rPr lang="cs-CZ" dirty="0" err="1"/>
              <a:t>Numbers</a:t>
            </a:r>
            <a:r>
              <a:rPr lang="cs-CZ" dirty="0"/>
              <a:t>) kódování</a:t>
            </a:r>
            <a:r>
              <a:rPr lang="en-US" dirty="0"/>
              <a:t>;</a:t>
            </a:r>
            <a:r>
              <a:rPr lang="cs-CZ" dirty="0"/>
              <a:t> na základě znalosti tohoto kódu je možné signály od ostatních družic odfiltrovat – používá GPS a Galileo</a:t>
            </a:r>
          </a:p>
          <a:p>
            <a:r>
              <a:rPr lang="cs-CZ" dirty="0"/>
              <a:t>FDMA – </a:t>
            </a:r>
            <a:r>
              <a:rPr lang="cs-CZ" dirty="0" err="1"/>
              <a:t>Frequency</a:t>
            </a:r>
            <a:r>
              <a:rPr lang="cs-CZ" dirty="0"/>
              <a:t> </a:t>
            </a:r>
            <a:r>
              <a:rPr lang="cs-CZ" dirty="0" err="1"/>
              <a:t>Division</a:t>
            </a:r>
            <a:r>
              <a:rPr lang="cs-CZ" dirty="0"/>
              <a:t> Multiple </a:t>
            </a:r>
            <a:r>
              <a:rPr lang="cs-CZ" dirty="0" err="1"/>
              <a:t>Acces</a:t>
            </a:r>
            <a:r>
              <a:rPr lang="cs-CZ" dirty="0"/>
              <a:t> – každá družice vysílá na unikátní frekvenci</a:t>
            </a:r>
            <a:r>
              <a:rPr lang="en-US" dirty="0"/>
              <a:t>; </a:t>
            </a:r>
            <a:r>
              <a:rPr lang="cs-CZ" dirty="0"/>
              <a:t>je třeba velkého počtu frekvencí, vznikají interference – používá GLONASS</a:t>
            </a:r>
          </a:p>
          <a:p>
            <a:r>
              <a:rPr lang="cs-CZ" dirty="0"/>
              <a:t>TDMA – </a:t>
            </a:r>
            <a:r>
              <a:rPr lang="cs-CZ" dirty="0" err="1"/>
              <a:t>Time</a:t>
            </a:r>
            <a:r>
              <a:rPr lang="cs-CZ" dirty="0"/>
              <a:t> </a:t>
            </a:r>
            <a:r>
              <a:rPr lang="cs-CZ" dirty="0" err="1"/>
              <a:t>Division</a:t>
            </a:r>
            <a:r>
              <a:rPr lang="cs-CZ" dirty="0"/>
              <a:t> Multiple Access – každá družice vysílá v jiném čase – nepoužívá 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980F47-520D-4DA0-AB75-38D995931F15}"/>
              </a:ext>
            </a:extLst>
          </p:cNvPr>
          <p:cNvSpPr>
            <a:spLocks noGrp="1"/>
          </p:cNvSpPr>
          <p:nvPr>
            <p:ph type="title"/>
          </p:nvPr>
        </p:nvSpPr>
        <p:spPr>
          <a:xfrm>
            <a:off x="4996697" y="618518"/>
            <a:ext cx="6050713" cy="1478570"/>
          </a:xfrm>
        </p:spPr>
        <p:txBody>
          <a:bodyPr>
            <a:normAutofit/>
          </a:bodyPr>
          <a:lstStyle/>
          <a:p>
            <a:r>
              <a:rPr lang="cs-CZ" dirty="0"/>
              <a:t>Lyžování – sjezd, skialpinismus</a:t>
            </a:r>
          </a:p>
        </p:txBody>
      </p:sp>
      <p:sp>
        <p:nvSpPr>
          <p:cNvPr id="1030" name="Content Placeholder 1029">
            <a:extLst>
              <a:ext uri="{FF2B5EF4-FFF2-40B4-BE49-F238E27FC236}">
                <a16:creationId xmlns:a16="http://schemas.microsoft.com/office/drawing/2014/main" id="{DF72D645-5B8D-105F-0724-99E0951E226D}"/>
              </a:ext>
            </a:extLst>
          </p:cNvPr>
          <p:cNvSpPr>
            <a:spLocks noGrp="1"/>
          </p:cNvSpPr>
          <p:nvPr>
            <p:ph idx="1"/>
          </p:nvPr>
        </p:nvSpPr>
        <p:spPr>
          <a:xfrm>
            <a:off x="4968958" y="2249487"/>
            <a:ext cx="6078453" cy="3541714"/>
          </a:xfrm>
        </p:spPr>
        <p:txBody>
          <a:bodyPr>
            <a:normAutofit/>
          </a:bodyPr>
          <a:lstStyle/>
          <a:p>
            <a:r>
              <a:rPr lang="cs-CZ" dirty="0"/>
              <a:t>Rychlosti přes 130 km/h</a:t>
            </a:r>
          </a:p>
          <a:p>
            <a:r>
              <a:rPr lang="cs-CZ" dirty="0"/>
              <a:t>Teploty pod -20</a:t>
            </a:r>
            <a:r>
              <a:rPr lang="cs-CZ" dirty="0">
                <a:latin typeface="Calibri" panose="020F0502020204030204" pitchFamily="34" charset="0"/>
                <a:cs typeface="Calibri" panose="020F0502020204030204" pitchFamily="34" charset="0"/>
              </a:rPr>
              <a:t>⁰C</a:t>
            </a:r>
          </a:p>
          <a:p>
            <a:r>
              <a:rPr lang="cs-CZ" dirty="0">
                <a:latin typeface="Calibri" panose="020F0502020204030204" pitchFamily="34" charset="0"/>
                <a:cs typeface="Calibri" panose="020F0502020204030204" pitchFamily="34" charset="0"/>
              </a:rPr>
              <a:t>Přesnost pod 20 cm</a:t>
            </a:r>
          </a:p>
          <a:p>
            <a:r>
              <a:rPr lang="cs-CZ" dirty="0">
                <a:latin typeface="Calibri" panose="020F0502020204030204" pitchFamily="34" charset="0"/>
                <a:cs typeface="Calibri" panose="020F0502020204030204" pitchFamily="34" charset="0"/>
              </a:rPr>
              <a:t>Nízká hmotnost (pod 500g, 4 hodiny provozu)</a:t>
            </a:r>
          </a:p>
          <a:p>
            <a:endParaRPr lang="en-US" dirty="0"/>
          </a:p>
        </p:txBody>
      </p:sp>
      <p:pic>
        <p:nvPicPr>
          <p:cNvPr id="1026" name="Picture 2">
            <a:extLst>
              <a:ext uri="{FF2B5EF4-FFF2-40B4-BE49-F238E27FC236}">
                <a16:creationId xmlns:a16="http://schemas.microsoft.com/office/drawing/2014/main" id="{B3AE5E1A-4690-4504-8A17-2C107E3723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10" r="41734" b="-1"/>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17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Kódování – navigační zpráva</a:t>
            </a:r>
          </a:p>
        </p:txBody>
      </p:sp>
      <p:sp>
        <p:nvSpPr>
          <p:cNvPr id="3" name="Zástupný symbol pro obsah 2"/>
          <p:cNvSpPr>
            <a:spLocks noGrp="1"/>
          </p:cNvSpPr>
          <p:nvPr>
            <p:ph sz="quarter" idx="1"/>
          </p:nvPr>
        </p:nvSpPr>
        <p:spPr/>
        <p:txBody>
          <a:bodyPr/>
          <a:lstStyle/>
          <a:p>
            <a:r>
              <a:rPr lang="cs-CZ" dirty="0"/>
              <a:t>Signál s nízkou frekvencí přidaný na L1 – satelitní orbity, korekce času, stav satelitu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Kódování - PRC</a:t>
            </a:r>
          </a:p>
        </p:txBody>
      </p:sp>
      <p:sp>
        <p:nvSpPr>
          <p:cNvPr id="3" name="Zástupný symbol pro obsah 2"/>
          <p:cNvSpPr>
            <a:spLocks noGrp="1"/>
          </p:cNvSpPr>
          <p:nvPr>
            <p:ph sz="quarter" idx="1"/>
          </p:nvPr>
        </p:nvSpPr>
        <p:spPr/>
        <p:txBody>
          <a:bodyPr>
            <a:normAutofit fontScale="85000" lnSpcReduction="20000"/>
          </a:bodyPr>
          <a:lstStyle/>
          <a:p>
            <a:r>
              <a:rPr lang="cs-CZ" dirty="0"/>
              <a:t>PRC - </a:t>
            </a:r>
            <a:r>
              <a:rPr lang="cs-CZ" dirty="0" err="1"/>
              <a:t>Pseudo</a:t>
            </a:r>
            <a:r>
              <a:rPr lang="cs-CZ" dirty="0"/>
              <a:t> </a:t>
            </a:r>
            <a:r>
              <a:rPr lang="cs-CZ" dirty="0" err="1"/>
              <a:t>Random</a:t>
            </a:r>
            <a:r>
              <a:rPr lang="cs-CZ" dirty="0"/>
              <a:t> </a:t>
            </a:r>
            <a:r>
              <a:rPr lang="cs-CZ" dirty="0" err="1"/>
              <a:t>Code</a:t>
            </a:r>
            <a:r>
              <a:rPr lang="cs-CZ" dirty="0"/>
              <a:t> – složitý kód v binární soustavě „podobný“ náhodnému</a:t>
            </a:r>
          </a:p>
          <a:p>
            <a:pPr lvl="1"/>
            <a:r>
              <a:rPr lang="cs-CZ" dirty="0"/>
              <a:t>Kód je unikátní pro každý satelit – umožňuje jeho identifikaci korelací a zároveň určení doby šíření signálu, pro všechny satelity na jedné nosné</a:t>
            </a:r>
          </a:p>
          <a:p>
            <a:pPr lvl="1"/>
            <a:r>
              <a:rPr lang="cs-CZ" dirty="0"/>
              <a:t>Je složité tento signál </a:t>
            </a:r>
            <a:r>
              <a:rPr lang="cs-CZ" dirty="0" err="1"/>
              <a:t>zarušit</a:t>
            </a:r>
            <a:endParaRPr lang="cs-CZ" dirty="0"/>
          </a:p>
          <a:p>
            <a:pPr lvl="1"/>
            <a:r>
              <a:rPr lang="cs-CZ" dirty="0"/>
              <a:t>Signál je vytvořen tak, aby bylo možné jej „zesílit“ ze šumu – malé antény – za cenu velmi nízkého datového toku</a:t>
            </a:r>
          </a:p>
          <a:p>
            <a:r>
              <a:rPr lang="cs-CZ" dirty="0"/>
              <a:t>C/A – </a:t>
            </a:r>
            <a:r>
              <a:rPr lang="cs-CZ" dirty="0" err="1"/>
              <a:t>Coarse</a:t>
            </a:r>
            <a:r>
              <a:rPr lang="cs-CZ" dirty="0"/>
              <a:t> </a:t>
            </a:r>
            <a:r>
              <a:rPr lang="cs-CZ" dirty="0" err="1"/>
              <a:t>Acquisition</a:t>
            </a:r>
            <a:r>
              <a:rPr lang="cs-CZ" dirty="0"/>
              <a:t> – modulován na L1, 1MHz, 1023bitů – civilní použití</a:t>
            </a:r>
          </a:p>
          <a:p>
            <a:r>
              <a:rPr lang="cs-CZ" dirty="0"/>
              <a:t>P – </a:t>
            </a:r>
            <a:r>
              <a:rPr lang="cs-CZ" dirty="0" err="1"/>
              <a:t>Precise</a:t>
            </a:r>
            <a:r>
              <a:rPr lang="cs-CZ" dirty="0"/>
              <a:t> – modulován na L1 a L2, 10MHz (mnohem přesnější) – </a:t>
            </a:r>
            <a:r>
              <a:rPr lang="cs-CZ" dirty="0" err="1"/>
              <a:t>kryptován</a:t>
            </a:r>
            <a:r>
              <a:rPr lang="cs-CZ" dirty="0"/>
              <a:t>, pouze pro vojenské přijímače, </a:t>
            </a:r>
            <a:r>
              <a:rPr lang="cs-CZ" dirty="0" err="1"/>
              <a:t>dekryptovaný</a:t>
            </a:r>
            <a:r>
              <a:rPr lang="cs-CZ" dirty="0"/>
              <a:t> se značí Y, je složitější a hůře dosažitelný – vojenské přístroje nejdříve zachytí C/A </a:t>
            </a:r>
            <a:r>
              <a:rPr lang="cs-CZ" dirty="0" err="1"/>
              <a:t>a</a:t>
            </a:r>
            <a:r>
              <a:rPr lang="cs-CZ" dirty="0"/>
              <a:t> potom P. Protože je modulován na dvě nosné, je možné použít sofistikované algoritmy pro eliminaci chyb šířením v atmosféře</a:t>
            </a:r>
          </a:p>
        </p:txBody>
      </p:sp>
      <p:sp>
        <p:nvSpPr>
          <p:cNvPr id="4" name="Obdélník 3"/>
          <p:cNvSpPr/>
          <p:nvPr/>
        </p:nvSpPr>
        <p:spPr>
          <a:xfrm>
            <a:off x="3809984" y="6286520"/>
            <a:ext cx="4929222" cy="369332"/>
          </a:xfrm>
          <a:prstGeom prst="rect">
            <a:avLst/>
          </a:prstGeom>
        </p:spPr>
        <p:txBody>
          <a:bodyPr wrap="square">
            <a:spAutoFit/>
          </a:bodyPr>
          <a:lstStyle/>
          <a:p>
            <a:pPr defTabSz="914400"/>
            <a:r>
              <a:rPr lang="cs-CZ" dirty="0">
                <a:solidFill>
                  <a:prstClr val="black"/>
                </a:solidFill>
                <a:latin typeface="Tw Cen MT"/>
              </a:rPr>
              <a:t>http://www.</a:t>
            </a:r>
            <a:r>
              <a:rPr lang="cs-CZ" dirty="0" err="1">
                <a:solidFill>
                  <a:prstClr val="black"/>
                </a:solidFill>
                <a:latin typeface="Tw Cen MT"/>
              </a:rPr>
              <a:t>trimble.com</a:t>
            </a:r>
            <a:r>
              <a:rPr lang="cs-CZ" dirty="0">
                <a:solidFill>
                  <a:prstClr val="black"/>
                </a:solidFill>
                <a:latin typeface="Tw Cen MT"/>
              </a:rPr>
              <a:t>/</a:t>
            </a:r>
            <a:r>
              <a:rPr lang="cs-CZ" dirty="0" err="1">
                <a:solidFill>
                  <a:prstClr val="black"/>
                </a:solidFill>
                <a:latin typeface="Tw Cen MT"/>
              </a:rPr>
              <a:t>gps</a:t>
            </a:r>
            <a:r>
              <a:rPr lang="cs-CZ" dirty="0">
                <a:solidFill>
                  <a:prstClr val="black"/>
                </a:solidFill>
                <a:latin typeface="Tw Cen MT"/>
              </a:rPr>
              <a:t>/sub_</a:t>
            </a:r>
            <a:r>
              <a:rPr lang="cs-CZ" dirty="0" err="1">
                <a:solidFill>
                  <a:prstClr val="black"/>
                </a:solidFill>
                <a:latin typeface="Tw Cen MT"/>
              </a:rPr>
              <a:t>pseudo.shtml</a:t>
            </a:r>
            <a:r>
              <a:rPr lang="cs-CZ" dirty="0">
                <a:solidFill>
                  <a:prstClr val="black"/>
                </a:solidFill>
                <a:latin typeface="Tw Cen MT"/>
              </a:rPr>
              <a:t>#0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809720" y="2000240"/>
            <a:ext cx="3071802" cy="4495800"/>
          </a:xfrm>
        </p:spPr>
        <p:txBody>
          <a:bodyPr>
            <a:normAutofit fontScale="92500" lnSpcReduction="10000"/>
          </a:bodyPr>
          <a:lstStyle/>
          <a:p>
            <a:r>
              <a:rPr lang="cs-CZ" dirty="0"/>
              <a:t>Zpráva má 25 rámců o celkovém trvání 12,5 minut</a:t>
            </a:r>
          </a:p>
          <a:p>
            <a:r>
              <a:rPr lang="cs-CZ" dirty="0"/>
              <a:t>Rámec trvá 30 sekund, je složen z 1500 bitů a rozdělen na 5 </a:t>
            </a:r>
            <a:r>
              <a:rPr lang="cs-CZ" dirty="0" err="1"/>
              <a:t>subrámců</a:t>
            </a:r>
            <a:r>
              <a:rPr lang="cs-CZ" dirty="0"/>
              <a:t> po 300 bitech</a:t>
            </a:r>
          </a:p>
          <a:p>
            <a:r>
              <a:rPr lang="cs-CZ" dirty="0"/>
              <a:t>Datový tok je 50Hz</a:t>
            </a:r>
          </a:p>
        </p:txBody>
      </p:sp>
      <p:pic>
        <p:nvPicPr>
          <p:cNvPr id="3074" name="Picture 2"/>
          <p:cNvPicPr>
            <a:picLocks noChangeAspect="1" noChangeArrowheads="1"/>
          </p:cNvPicPr>
          <p:nvPr/>
        </p:nvPicPr>
        <p:blipFill>
          <a:blip r:embed="rId2" cstate="print"/>
          <a:srcRect/>
          <a:stretch>
            <a:fillRect/>
          </a:stretch>
        </p:blipFill>
        <p:spPr bwMode="auto">
          <a:xfrm>
            <a:off x="5232600" y="2428868"/>
            <a:ext cx="5435401" cy="314324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2524100" y="1643051"/>
            <a:ext cx="7620000" cy="4467225"/>
          </a:xfrm>
          <a:prstGeom prst="rect">
            <a:avLst/>
          </a:prstGeom>
          <a:noFill/>
          <a:ln w="9525">
            <a:noFill/>
            <a:miter lim="800000"/>
            <a:headEnd/>
            <a:tailEnd/>
          </a:ln>
        </p:spPr>
      </p:pic>
      <p:sp>
        <p:nvSpPr>
          <p:cNvPr id="5" name="Obdélník 4"/>
          <p:cNvSpPr/>
          <p:nvPr/>
        </p:nvSpPr>
        <p:spPr>
          <a:xfrm>
            <a:off x="3095604" y="6488668"/>
            <a:ext cx="6143668" cy="369332"/>
          </a:xfrm>
          <a:prstGeom prst="rect">
            <a:avLst/>
          </a:prstGeom>
        </p:spPr>
        <p:txBody>
          <a:bodyPr wrap="square">
            <a:spAutoFit/>
          </a:bodyPr>
          <a:lstStyle/>
          <a:p>
            <a:pPr defTabSz="914400"/>
            <a:r>
              <a:rPr lang="cs-CZ" dirty="0">
                <a:solidFill>
                  <a:prstClr val="black"/>
                </a:solidFill>
                <a:latin typeface="Tw Cen MT"/>
              </a:rPr>
              <a:t>http://navigovat.</a:t>
            </a:r>
            <a:r>
              <a:rPr lang="cs-CZ" dirty="0" err="1">
                <a:solidFill>
                  <a:prstClr val="black"/>
                </a:solidFill>
                <a:latin typeface="Tw Cen MT"/>
              </a:rPr>
              <a:t>mobilmania.cz</a:t>
            </a:r>
            <a:r>
              <a:rPr lang="cs-CZ" dirty="0">
                <a:solidFill>
                  <a:prstClr val="black"/>
                </a:solidFill>
                <a:latin typeface="Tw Cen MT"/>
              </a:rPr>
              <a:t>/</a:t>
            </a:r>
            <a:r>
              <a:rPr lang="cs-CZ" dirty="0" err="1">
                <a:solidFill>
                  <a:prstClr val="black"/>
                </a:solidFill>
                <a:latin typeface="Tw Cen MT"/>
              </a:rPr>
              <a:t>clanky</a:t>
            </a:r>
            <a:r>
              <a:rPr lang="cs-CZ" dirty="0">
                <a:solidFill>
                  <a:prstClr val="black"/>
                </a:solidFill>
                <a:latin typeface="Tw Cen MT"/>
              </a:rPr>
              <a:t>/</a:t>
            </a:r>
            <a:r>
              <a:rPr lang="cs-CZ" dirty="0" err="1">
                <a:solidFill>
                  <a:prstClr val="black"/>
                </a:solidFill>
                <a:latin typeface="Tw Cen MT"/>
              </a:rPr>
              <a:t>AR</a:t>
            </a:r>
            <a:r>
              <a:rPr lang="cs-CZ" dirty="0">
                <a:solidFill>
                  <a:prstClr val="black"/>
                </a:solidFill>
                <a:latin typeface="Tw Cen MT"/>
              </a:rPr>
              <a:t>.</a:t>
            </a:r>
            <a:r>
              <a:rPr lang="cs-CZ" dirty="0" err="1">
                <a:solidFill>
                  <a:prstClr val="black"/>
                </a:solidFill>
                <a:latin typeface="Tw Cen MT"/>
              </a:rPr>
              <a:t>asp</a:t>
            </a:r>
            <a:r>
              <a:rPr lang="cs-CZ" dirty="0">
                <a:solidFill>
                  <a:prstClr val="black"/>
                </a:solidFill>
                <a:latin typeface="Tw Cen MT"/>
              </a:rPr>
              <a:t>?ARI=111127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666844" y="1600200"/>
            <a:ext cx="3643338" cy="4495800"/>
          </a:xfrm>
        </p:spPr>
        <p:txBody>
          <a:bodyPr>
            <a:normAutofit/>
          </a:bodyPr>
          <a:lstStyle/>
          <a:p>
            <a:r>
              <a:rPr lang="cs-CZ" dirty="0"/>
              <a:t>Efemerida – astronomické určení polohy tělesa v čase, přesný čas, odhad zpoždění signálu v čase</a:t>
            </a:r>
          </a:p>
          <a:p>
            <a:r>
              <a:rPr lang="cs-CZ" dirty="0" err="1"/>
              <a:t>Almanac</a:t>
            </a:r>
            <a:r>
              <a:rPr lang="cs-CZ" dirty="0"/>
              <a:t> – databáze dalších satelitních stanic</a:t>
            </a:r>
          </a:p>
        </p:txBody>
      </p:sp>
      <p:pic>
        <p:nvPicPr>
          <p:cNvPr id="4098" name="Picture 2"/>
          <p:cNvPicPr>
            <a:picLocks noChangeAspect="1" noChangeArrowheads="1"/>
          </p:cNvPicPr>
          <p:nvPr/>
        </p:nvPicPr>
        <p:blipFill>
          <a:blip r:embed="rId2" cstate="print"/>
          <a:srcRect/>
          <a:stretch>
            <a:fillRect/>
          </a:stretch>
        </p:blipFill>
        <p:spPr bwMode="auto">
          <a:xfrm>
            <a:off x="5338694" y="1785927"/>
            <a:ext cx="5329306" cy="392909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Určení pozice satelitu</a:t>
            </a:r>
          </a:p>
        </p:txBody>
      </p:sp>
      <p:sp>
        <p:nvSpPr>
          <p:cNvPr id="3" name="Zástupný symbol pro obsah 2"/>
          <p:cNvSpPr>
            <a:spLocks noGrp="1"/>
          </p:cNvSpPr>
          <p:nvPr>
            <p:ph sz="quarter" idx="1"/>
          </p:nvPr>
        </p:nvSpPr>
        <p:spPr/>
        <p:txBody>
          <a:bodyPr/>
          <a:lstStyle/>
          <a:p>
            <a:r>
              <a:rPr lang="cs-CZ" dirty="0"/>
              <a:t>Díky výšce, ve které se pohybují je jejich pohyb velmi jednoduše popsatelný – </a:t>
            </a:r>
            <a:r>
              <a:rPr lang="cs-CZ" dirty="0" err="1"/>
              <a:t>almanac</a:t>
            </a:r>
            <a:endParaRPr lang="cs-CZ" dirty="0"/>
          </a:p>
          <a:p>
            <a:r>
              <a:rPr lang="cs-CZ" dirty="0"/>
              <a:t>Department </a:t>
            </a:r>
            <a:r>
              <a:rPr lang="cs-CZ" dirty="0" err="1"/>
              <a:t>of</a:t>
            </a:r>
            <a:r>
              <a:rPr lang="cs-CZ" dirty="0"/>
              <a:t> </a:t>
            </a:r>
            <a:r>
              <a:rPr lang="cs-CZ" dirty="0" err="1"/>
              <a:t>Defence</a:t>
            </a:r>
            <a:r>
              <a:rPr lang="cs-CZ" dirty="0"/>
              <a:t> (DOD) měří velmi přesně aktuální pozici satelitů (výška, pozice, rychlost) – chyby efemeridy (orbity) – gravitační ovlivnění měsícem, sluncem, solární radiací – tato informace je pak vysílána ve zprávě</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 chyb</a:t>
            </a:r>
          </a:p>
        </p:txBody>
      </p:sp>
      <p:sp>
        <p:nvSpPr>
          <p:cNvPr id="3" name="Zástupný symbol pro obsah 2"/>
          <p:cNvSpPr>
            <a:spLocks noGrp="1"/>
          </p:cNvSpPr>
          <p:nvPr>
            <p:ph sz="quarter" idx="1"/>
          </p:nvPr>
        </p:nvSpPr>
        <p:spPr/>
        <p:txBody>
          <a:bodyPr>
            <a:normAutofit fontScale="62500" lnSpcReduction="20000"/>
          </a:bodyPr>
          <a:lstStyle/>
          <a:p>
            <a:r>
              <a:rPr lang="cs-CZ" b="1" dirty="0"/>
              <a:t>Rychlost šíření signálu</a:t>
            </a:r>
          </a:p>
          <a:p>
            <a:pPr lvl="1"/>
            <a:r>
              <a:rPr lang="cs-CZ" dirty="0"/>
              <a:t>Ionosféra (200km) – nabité částice</a:t>
            </a:r>
          </a:p>
          <a:p>
            <a:pPr lvl="1"/>
            <a:r>
              <a:rPr lang="cs-CZ" dirty="0"/>
              <a:t>Troposféra  (50km) – vodní pára - mraky</a:t>
            </a:r>
          </a:p>
          <a:p>
            <a:pPr>
              <a:buFont typeface="Wingdings" pitchFamily="2" charset="2"/>
              <a:buChar char="v"/>
            </a:pPr>
            <a:r>
              <a:rPr lang="cs-CZ" dirty="0"/>
              <a:t>Modelování typického chování během dne</a:t>
            </a:r>
          </a:p>
          <a:p>
            <a:pPr>
              <a:buFont typeface="Wingdings" pitchFamily="2" charset="2"/>
              <a:buChar char="v"/>
            </a:pPr>
            <a:r>
              <a:rPr lang="cs-CZ" dirty="0"/>
              <a:t>Dvojí nosná – drahé přijímače</a:t>
            </a:r>
          </a:p>
          <a:p>
            <a:endParaRPr lang="cs-CZ" dirty="0"/>
          </a:p>
          <a:p>
            <a:r>
              <a:rPr lang="cs-CZ" b="1" dirty="0" err="1"/>
              <a:t>Multipath</a:t>
            </a:r>
            <a:endParaRPr lang="cs-CZ" b="1" dirty="0"/>
          </a:p>
          <a:p>
            <a:pPr lvl="1"/>
            <a:r>
              <a:rPr lang="cs-CZ" dirty="0"/>
              <a:t>Budovy, příroda</a:t>
            </a:r>
          </a:p>
          <a:p>
            <a:pPr>
              <a:buFont typeface="Wingdings" pitchFamily="2" charset="2"/>
              <a:buChar char="v"/>
            </a:pPr>
            <a:r>
              <a:rPr lang="cs-CZ" dirty="0"/>
              <a:t>Pokročilé zpracování signálu</a:t>
            </a:r>
          </a:p>
          <a:p>
            <a:endParaRPr lang="cs-CZ" dirty="0"/>
          </a:p>
          <a:p>
            <a:r>
              <a:rPr lang="cs-CZ" dirty="0"/>
              <a:t>Chyby vzniklé na satelitu</a:t>
            </a:r>
          </a:p>
          <a:p>
            <a:pPr lvl="1"/>
            <a:r>
              <a:rPr lang="cs-CZ" dirty="0"/>
              <a:t>Nepřesnosti atomových hodin</a:t>
            </a:r>
          </a:p>
          <a:p>
            <a:r>
              <a:rPr lang="cs-CZ" dirty="0"/>
              <a:t>SA – šum přidaný do určení času, nepřesnosti orbitálních dat – </a:t>
            </a:r>
          </a:p>
          <a:p>
            <a:pPr>
              <a:buFont typeface="Wingdings" pitchFamily="2" charset="2"/>
              <a:buChar char="v"/>
            </a:pPr>
            <a:r>
              <a:rPr lang="cs-CZ" dirty="0"/>
              <a:t>odstraněno 1.5.2000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Chyby - srovnání</a:t>
            </a:r>
          </a:p>
        </p:txBody>
      </p:sp>
      <p:graphicFrame>
        <p:nvGraphicFramePr>
          <p:cNvPr id="5" name="Zástupný symbol pro obsah 4"/>
          <p:cNvGraphicFramePr>
            <a:graphicFrameLocks noGrp="1"/>
          </p:cNvGraphicFramePr>
          <p:nvPr>
            <p:ph sz="quarter" idx="1"/>
          </p:nvPr>
        </p:nvGraphicFramePr>
        <p:xfrm>
          <a:off x="2309787" y="1714488"/>
          <a:ext cx="7572429" cy="5000660"/>
        </p:xfrm>
        <a:graphic>
          <a:graphicData uri="http://schemas.openxmlformats.org/drawingml/2006/table">
            <a:tbl>
              <a:tblPr firstRow="1" bandRow="1">
                <a:tableStyleId>{5C22544A-7EE6-4342-B048-85BDC9FD1C3A}</a:tableStyleId>
              </a:tblPr>
              <a:tblGrid>
                <a:gridCol w="2524143">
                  <a:extLst>
                    <a:ext uri="{9D8B030D-6E8A-4147-A177-3AD203B41FA5}">
                      <a16:colId xmlns:a16="http://schemas.microsoft.com/office/drawing/2014/main" val="20000"/>
                    </a:ext>
                  </a:extLst>
                </a:gridCol>
                <a:gridCol w="2524143">
                  <a:extLst>
                    <a:ext uri="{9D8B030D-6E8A-4147-A177-3AD203B41FA5}">
                      <a16:colId xmlns:a16="http://schemas.microsoft.com/office/drawing/2014/main" val="20001"/>
                    </a:ext>
                  </a:extLst>
                </a:gridCol>
                <a:gridCol w="2524143">
                  <a:extLst>
                    <a:ext uri="{9D8B030D-6E8A-4147-A177-3AD203B41FA5}">
                      <a16:colId xmlns:a16="http://schemas.microsoft.com/office/drawing/2014/main" val="20002"/>
                    </a:ext>
                  </a:extLst>
                </a:gridCol>
              </a:tblGrid>
              <a:tr h="714380">
                <a:tc>
                  <a:txBody>
                    <a:bodyPr/>
                    <a:lstStyle/>
                    <a:p>
                      <a:r>
                        <a:rPr lang="cs-CZ" dirty="0"/>
                        <a:t>Typická</a:t>
                      </a:r>
                      <a:r>
                        <a:rPr lang="cs-CZ" baseline="0" dirty="0"/>
                        <a:t> chyba </a:t>
                      </a:r>
                      <a:r>
                        <a:rPr lang="en-US" baseline="0" dirty="0"/>
                        <a:t>[m]</a:t>
                      </a:r>
                      <a:endParaRPr lang="cs-CZ" dirty="0"/>
                    </a:p>
                  </a:txBody>
                  <a:tcPr/>
                </a:tc>
                <a:tc>
                  <a:txBody>
                    <a:bodyPr/>
                    <a:lstStyle/>
                    <a:p>
                      <a:r>
                        <a:rPr lang="en-US" dirty="0" err="1"/>
                        <a:t>Standardn</a:t>
                      </a:r>
                      <a:r>
                        <a:rPr lang="cs-CZ" dirty="0"/>
                        <a:t>í</a:t>
                      </a:r>
                      <a:r>
                        <a:rPr lang="cs-CZ" baseline="0" dirty="0"/>
                        <a:t> GPS</a:t>
                      </a:r>
                      <a:endParaRPr lang="cs-CZ" dirty="0"/>
                    </a:p>
                  </a:txBody>
                  <a:tcPr/>
                </a:tc>
                <a:tc>
                  <a:txBody>
                    <a:bodyPr/>
                    <a:lstStyle/>
                    <a:p>
                      <a:r>
                        <a:rPr lang="cs-CZ" dirty="0"/>
                        <a:t>Diferenciální</a:t>
                      </a:r>
                      <a:r>
                        <a:rPr lang="cs-CZ" baseline="0" dirty="0"/>
                        <a:t> GPS</a:t>
                      </a:r>
                      <a:endParaRPr lang="cs-CZ" dirty="0"/>
                    </a:p>
                  </a:txBody>
                  <a:tcPr/>
                </a:tc>
                <a:extLst>
                  <a:ext uri="{0D108BD9-81ED-4DB2-BD59-A6C34878D82A}">
                    <a16:rowId xmlns:a16="http://schemas.microsoft.com/office/drawing/2014/main" val="10000"/>
                  </a:ext>
                </a:extLst>
              </a:tr>
              <a:tr h="714380">
                <a:tc>
                  <a:txBody>
                    <a:bodyPr/>
                    <a:lstStyle/>
                    <a:p>
                      <a:r>
                        <a:rPr lang="cs-CZ" dirty="0"/>
                        <a:t>Hodiny na satelitu</a:t>
                      </a:r>
                    </a:p>
                  </a:txBody>
                  <a:tcPr/>
                </a:tc>
                <a:tc>
                  <a:txBody>
                    <a:bodyPr/>
                    <a:lstStyle/>
                    <a:p>
                      <a:r>
                        <a:rPr lang="cs-CZ" dirty="0"/>
                        <a:t>1.5</a:t>
                      </a:r>
                      <a:br>
                        <a:rPr lang="cs-CZ" dirty="0"/>
                      </a:br>
                      <a:endParaRPr lang="cs-CZ" dirty="0"/>
                    </a:p>
                  </a:txBody>
                  <a:tcPr/>
                </a:tc>
                <a:tc>
                  <a:txBody>
                    <a:bodyPr/>
                    <a:lstStyle/>
                    <a:p>
                      <a:r>
                        <a:rPr lang="cs-CZ" dirty="0"/>
                        <a:t>0</a:t>
                      </a:r>
                    </a:p>
                  </a:txBody>
                  <a:tcPr/>
                </a:tc>
                <a:extLst>
                  <a:ext uri="{0D108BD9-81ED-4DB2-BD59-A6C34878D82A}">
                    <a16:rowId xmlns:a16="http://schemas.microsoft.com/office/drawing/2014/main" val="10001"/>
                  </a:ext>
                </a:extLst>
              </a:tr>
              <a:tr h="714380">
                <a:tc>
                  <a:txBody>
                    <a:bodyPr/>
                    <a:lstStyle/>
                    <a:p>
                      <a:r>
                        <a:rPr lang="cs-CZ" dirty="0"/>
                        <a:t>Chyby orbity</a:t>
                      </a:r>
                    </a:p>
                  </a:txBody>
                  <a:tcPr/>
                </a:tc>
                <a:tc>
                  <a:txBody>
                    <a:bodyPr/>
                    <a:lstStyle/>
                    <a:p>
                      <a:r>
                        <a:rPr lang="cs-CZ" dirty="0"/>
                        <a:t>2.5</a:t>
                      </a:r>
                    </a:p>
                  </a:txBody>
                  <a:tcPr/>
                </a:tc>
                <a:tc>
                  <a:txBody>
                    <a:bodyPr/>
                    <a:lstStyle/>
                    <a:p>
                      <a:r>
                        <a:rPr lang="cs-CZ" dirty="0"/>
                        <a:t>0</a:t>
                      </a:r>
                    </a:p>
                  </a:txBody>
                  <a:tcPr/>
                </a:tc>
                <a:extLst>
                  <a:ext uri="{0D108BD9-81ED-4DB2-BD59-A6C34878D82A}">
                    <a16:rowId xmlns:a16="http://schemas.microsoft.com/office/drawing/2014/main" val="10002"/>
                  </a:ext>
                </a:extLst>
              </a:tr>
              <a:tr h="714380">
                <a:tc>
                  <a:txBody>
                    <a:bodyPr/>
                    <a:lstStyle/>
                    <a:p>
                      <a:r>
                        <a:rPr lang="cs-CZ" dirty="0"/>
                        <a:t>Ionosféra</a:t>
                      </a:r>
                    </a:p>
                  </a:txBody>
                  <a:tcPr/>
                </a:tc>
                <a:tc>
                  <a:txBody>
                    <a:bodyPr/>
                    <a:lstStyle/>
                    <a:p>
                      <a:r>
                        <a:rPr lang="cs-CZ" dirty="0"/>
                        <a:t>5.0</a:t>
                      </a:r>
                    </a:p>
                  </a:txBody>
                  <a:tcPr/>
                </a:tc>
                <a:tc>
                  <a:txBody>
                    <a:bodyPr/>
                    <a:lstStyle/>
                    <a:p>
                      <a:r>
                        <a:rPr lang="cs-CZ" dirty="0"/>
                        <a:t>0.4</a:t>
                      </a:r>
                    </a:p>
                  </a:txBody>
                  <a:tcPr/>
                </a:tc>
                <a:extLst>
                  <a:ext uri="{0D108BD9-81ED-4DB2-BD59-A6C34878D82A}">
                    <a16:rowId xmlns:a16="http://schemas.microsoft.com/office/drawing/2014/main" val="10003"/>
                  </a:ext>
                </a:extLst>
              </a:tr>
              <a:tr h="714380">
                <a:tc>
                  <a:txBody>
                    <a:bodyPr/>
                    <a:lstStyle/>
                    <a:p>
                      <a:r>
                        <a:rPr lang="cs-CZ" dirty="0"/>
                        <a:t>Troposféra</a:t>
                      </a:r>
                    </a:p>
                  </a:txBody>
                  <a:tcPr/>
                </a:tc>
                <a:tc>
                  <a:txBody>
                    <a:bodyPr/>
                    <a:lstStyle/>
                    <a:p>
                      <a:r>
                        <a:rPr lang="cs-CZ" dirty="0"/>
                        <a:t>0.5</a:t>
                      </a:r>
                    </a:p>
                  </a:txBody>
                  <a:tcPr/>
                </a:tc>
                <a:tc>
                  <a:txBody>
                    <a:bodyPr/>
                    <a:lstStyle/>
                    <a:p>
                      <a:r>
                        <a:rPr lang="cs-CZ" dirty="0"/>
                        <a:t>0.2</a:t>
                      </a:r>
                    </a:p>
                  </a:txBody>
                  <a:tcPr/>
                </a:tc>
                <a:extLst>
                  <a:ext uri="{0D108BD9-81ED-4DB2-BD59-A6C34878D82A}">
                    <a16:rowId xmlns:a16="http://schemas.microsoft.com/office/drawing/2014/main" val="10004"/>
                  </a:ext>
                </a:extLst>
              </a:tr>
              <a:tr h="714380">
                <a:tc>
                  <a:txBody>
                    <a:bodyPr/>
                    <a:lstStyle/>
                    <a:p>
                      <a:r>
                        <a:rPr lang="cs-CZ" dirty="0"/>
                        <a:t>Šum přijímače</a:t>
                      </a:r>
                    </a:p>
                  </a:txBody>
                  <a:tcPr/>
                </a:tc>
                <a:tc>
                  <a:txBody>
                    <a:bodyPr/>
                    <a:lstStyle/>
                    <a:p>
                      <a:r>
                        <a:rPr lang="cs-CZ" dirty="0"/>
                        <a:t>0.3</a:t>
                      </a:r>
                    </a:p>
                  </a:txBody>
                  <a:tcPr/>
                </a:tc>
                <a:tc>
                  <a:txBody>
                    <a:bodyPr/>
                    <a:lstStyle/>
                    <a:p>
                      <a:r>
                        <a:rPr lang="cs-CZ" dirty="0"/>
                        <a:t>0.3</a:t>
                      </a:r>
                    </a:p>
                  </a:txBody>
                  <a:tcPr/>
                </a:tc>
                <a:extLst>
                  <a:ext uri="{0D108BD9-81ED-4DB2-BD59-A6C34878D82A}">
                    <a16:rowId xmlns:a16="http://schemas.microsoft.com/office/drawing/2014/main" val="10005"/>
                  </a:ext>
                </a:extLst>
              </a:tr>
              <a:tr h="714380">
                <a:tc>
                  <a:txBody>
                    <a:bodyPr/>
                    <a:lstStyle/>
                    <a:p>
                      <a:r>
                        <a:rPr lang="cs-CZ" dirty="0" err="1"/>
                        <a:t>Multipath</a:t>
                      </a:r>
                      <a:endParaRPr lang="cs-CZ" dirty="0"/>
                    </a:p>
                  </a:txBody>
                  <a:tcPr/>
                </a:tc>
                <a:tc>
                  <a:txBody>
                    <a:bodyPr/>
                    <a:lstStyle/>
                    <a:p>
                      <a:r>
                        <a:rPr lang="cs-CZ" dirty="0"/>
                        <a:t>0.6</a:t>
                      </a:r>
                    </a:p>
                  </a:txBody>
                  <a:tcPr/>
                </a:tc>
                <a:tc>
                  <a:txBody>
                    <a:bodyPr/>
                    <a:lstStyle/>
                    <a:p>
                      <a:r>
                        <a:rPr lang="cs-CZ" dirty="0"/>
                        <a:t>0.6</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 – </a:t>
            </a:r>
            <a:r>
              <a:rPr lang="cs-CZ" dirty="0" err="1"/>
              <a:t>Selective</a:t>
            </a:r>
            <a:r>
              <a:rPr lang="cs-CZ" dirty="0"/>
              <a:t> </a:t>
            </a:r>
            <a:r>
              <a:rPr lang="cs-CZ" dirty="0" err="1"/>
              <a:t>Availability</a:t>
            </a:r>
            <a:endParaRPr lang="cs-CZ" dirty="0"/>
          </a:p>
        </p:txBody>
      </p:sp>
      <p:sp>
        <p:nvSpPr>
          <p:cNvPr id="3" name="Zástupný symbol pro obsah 2"/>
          <p:cNvSpPr>
            <a:spLocks noGrp="1"/>
          </p:cNvSpPr>
          <p:nvPr>
            <p:ph sz="quarter" idx="1"/>
          </p:nvPr>
        </p:nvSpPr>
        <p:spPr>
          <a:xfrm>
            <a:off x="2095472" y="5429264"/>
            <a:ext cx="6888310" cy="1166802"/>
          </a:xfrm>
        </p:spPr>
        <p:txBody>
          <a:bodyPr>
            <a:normAutofit fontScale="85000" lnSpcReduction="20000"/>
          </a:bodyPr>
          <a:lstStyle/>
          <a:p>
            <a:endParaRPr lang="cs-CZ" sz="1200" dirty="0"/>
          </a:p>
          <a:p>
            <a:r>
              <a:rPr lang="cs-CZ" sz="2400" dirty="0"/>
              <a:t>24h data, květen 2000, Kentucky USA</a:t>
            </a:r>
          </a:p>
          <a:p>
            <a:r>
              <a:rPr lang="cs-CZ" sz="2400" dirty="0" err="1"/>
              <a:t>pův</a:t>
            </a:r>
            <a:r>
              <a:rPr lang="cs-CZ" sz="2400" dirty="0"/>
              <a:t>. plánováno do r. 2006</a:t>
            </a:r>
          </a:p>
          <a:p>
            <a:r>
              <a:rPr lang="cs-CZ" sz="1200" dirty="0"/>
              <a:t>http://www.</a:t>
            </a:r>
            <a:r>
              <a:rPr lang="cs-CZ" sz="1200" dirty="0" err="1"/>
              <a:t>ngs.noaa.gov</a:t>
            </a:r>
            <a:r>
              <a:rPr lang="cs-CZ" sz="1200" dirty="0"/>
              <a:t>/FGCS/</a:t>
            </a:r>
            <a:r>
              <a:rPr lang="cs-CZ" sz="1200" dirty="0" err="1"/>
              <a:t>info</a:t>
            </a:r>
            <a:r>
              <a:rPr lang="cs-CZ" sz="1200" dirty="0"/>
              <a:t>/</a:t>
            </a:r>
            <a:r>
              <a:rPr lang="cs-CZ" sz="1200" dirty="0" err="1"/>
              <a:t>sans</a:t>
            </a:r>
            <a:r>
              <a:rPr lang="cs-CZ" sz="1200" dirty="0"/>
              <a:t>_SA/</a:t>
            </a:r>
            <a:r>
              <a:rPr lang="cs-CZ" sz="1200" dirty="0" err="1"/>
              <a:t>compare</a:t>
            </a:r>
            <a:r>
              <a:rPr lang="cs-CZ" sz="1200" dirty="0"/>
              <a:t>/</a:t>
            </a:r>
            <a:r>
              <a:rPr lang="cs-CZ" sz="1200" dirty="0" err="1"/>
              <a:t>ERLA.htm</a:t>
            </a:r>
            <a:endParaRPr lang="cs-CZ" sz="1200" dirty="0"/>
          </a:p>
        </p:txBody>
      </p:sp>
      <p:pic>
        <p:nvPicPr>
          <p:cNvPr id="1029" name="Picture 5"/>
          <p:cNvPicPr>
            <a:picLocks noChangeAspect="1" noChangeArrowheads="1"/>
          </p:cNvPicPr>
          <p:nvPr/>
        </p:nvPicPr>
        <p:blipFill>
          <a:blip r:embed="rId2" cstate="print"/>
          <a:srcRect/>
          <a:stretch>
            <a:fillRect/>
          </a:stretch>
        </p:blipFill>
        <p:spPr bwMode="auto">
          <a:xfrm>
            <a:off x="6381752" y="1643050"/>
            <a:ext cx="3571900" cy="4041072"/>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809720" y="1643050"/>
            <a:ext cx="3500462" cy="401985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a:t>
            </a:r>
          </a:p>
        </p:txBody>
      </p:sp>
      <p:sp>
        <p:nvSpPr>
          <p:cNvPr id="3" name="Zástupný symbol pro obsah 2"/>
          <p:cNvSpPr>
            <a:spLocks noGrp="1"/>
          </p:cNvSpPr>
          <p:nvPr>
            <p:ph sz="quarter" idx="1"/>
          </p:nvPr>
        </p:nvSpPr>
        <p:spPr/>
        <p:txBody>
          <a:bodyPr/>
          <a:lstStyle/>
          <a:p>
            <a:r>
              <a:rPr lang="cs-CZ" b="1" dirty="0" err="1"/>
              <a:t>Almanac</a:t>
            </a:r>
            <a:r>
              <a:rPr lang="cs-CZ" dirty="0"/>
              <a:t> - </a:t>
            </a:r>
            <a:r>
              <a:rPr lang="en-US" dirty="0"/>
              <a:t>A set of parameters included in the GPS satellite navigation message that a receiver uses to predict the approximate location of a satellite. The almanac contains information about all of the satellites in the constellation.</a:t>
            </a:r>
            <a:endParaRPr lang="cs-CZ" dirty="0"/>
          </a:p>
          <a:p>
            <a:r>
              <a:rPr lang="en-US" b="1" dirty="0"/>
              <a:t>accuracy.</a:t>
            </a:r>
            <a:r>
              <a:rPr lang="en-US" dirty="0"/>
              <a:t> How close a fix comes to the actual position.</a:t>
            </a:r>
            <a:br>
              <a:rPr lang="en-US" dirty="0"/>
            </a:br>
            <a:r>
              <a:rPr lang="en-US" b="1" dirty="0"/>
              <a:t>acquisition. </a:t>
            </a:r>
            <a:r>
              <a:rPr lang="en-US" dirty="0"/>
              <a:t>The ability to find and lock on to satellite signals for ranging.</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BCB376-B2F1-4571-91AE-998A117B0494}"/>
              </a:ext>
            </a:extLst>
          </p:cNvPr>
          <p:cNvSpPr>
            <a:spLocks noGrp="1"/>
          </p:cNvSpPr>
          <p:nvPr>
            <p:ph type="title"/>
          </p:nvPr>
        </p:nvSpPr>
        <p:spPr>
          <a:xfrm>
            <a:off x="1141413" y="618518"/>
            <a:ext cx="9905998" cy="1478570"/>
          </a:xfrm>
        </p:spPr>
        <p:txBody>
          <a:bodyPr>
            <a:normAutofit/>
          </a:bodyPr>
          <a:lstStyle/>
          <a:p>
            <a:r>
              <a:rPr lang="cs-CZ"/>
              <a:t>Mobilní telefony</a:t>
            </a:r>
          </a:p>
        </p:txBody>
      </p:sp>
      <p:pic>
        <p:nvPicPr>
          <p:cNvPr id="4100" name="Picture 4">
            <a:extLst>
              <a:ext uri="{FF2B5EF4-FFF2-40B4-BE49-F238E27FC236}">
                <a16:creationId xmlns:a16="http://schemas.microsoft.com/office/drawing/2014/main" id="{15326AD7-A96E-4E10-8C1A-5493DF2258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975096"/>
            <a:ext cx="4689234" cy="209843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C9DDB9A-9177-4A88-8AE8-99462B2E35ED}"/>
              </a:ext>
            </a:extLst>
          </p:cNvPr>
          <p:cNvSpPr>
            <a:spLocks noGrp="1"/>
          </p:cNvSpPr>
          <p:nvPr>
            <p:ph idx="1"/>
          </p:nvPr>
        </p:nvSpPr>
        <p:spPr>
          <a:xfrm>
            <a:off x="6336728" y="2611300"/>
            <a:ext cx="4710683" cy="3541714"/>
          </a:xfrm>
        </p:spPr>
        <p:txBody>
          <a:bodyPr>
            <a:normAutofit/>
          </a:bodyPr>
          <a:lstStyle/>
          <a:p>
            <a:r>
              <a:rPr lang="cs-CZ" dirty="0"/>
              <a:t>Obsahují často kvalitní GNSS přijímač</a:t>
            </a:r>
          </a:p>
          <a:p>
            <a:r>
              <a:rPr lang="cs-CZ" dirty="0"/>
              <a:t>Jsou skoro vždy připojeny k síti – sdílení dat, porovnání, záloha, bezpečnost, …</a:t>
            </a:r>
          </a:p>
        </p:txBody>
      </p:sp>
    </p:spTree>
    <p:extLst>
      <p:ext uri="{BB962C8B-B14F-4D97-AF65-F5344CB8AC3E}">
        <p14:creationId xmlns:p14="http://schemas.microsoft.com/office/powerpoint/2010/main" val="1659145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zajímavosti</a:t>
            </a:r>
          </a:p>
        </p:txBody>
      </p:sp>
      <p:sp>
        <p:nvSpPr>
          <p:cNvPr id="3" name="Zástupný symbol pro obsah 2"/>
          <p:cNvSpPr>
            <a:spLocks noGrp="1"/>
          </p:cNvSpPr>
          <p:nvPr>
            <p:ph sz="quarter" idx="1"/>
          </p:nvPr>
        </p:nvSpPr>
        <p:spPr/>
        <p:txBody>
          <a:bodyPr>
            <a:normAutofit fontScale="92500" lnSpcReduction="20000"/>
          </a:bodyPr>
          <a:lstStyle/>
          <a:p>
            <a:r>
              <a:rPr lang="cs-CZ" dirty="0"/>
              <a:t>Pokud by došlo ke zničení pozemních stanic řídicího segmentu, přejdou družice do režimu AUTONAV (</a:t>
            </a:r>
            <a:r>
              <a:rPr lang="cs-CZ" dirty="0" err="1"/>
              <a:t>Autonomous</a:t>
            </a:r>
            <a:r>
              <a:rPr lang="cs-CZ" dirty="0"/>
              <a:t> </a:t>
            </a:r>
            <a:r>
              <a:rPr lang="cs-CZ" dirty="0" err="1"/>
              <a:t>Navigation</a:t>
            </a:r>
            <a:r>
              <a:rPr lang="cs-CZ" dirty="0"/>
              <a:t> Mode), ve kterém jsou schopny pracovat automaticky až 6 měsíců. Režim nikdy nenastal a neví se jestli a jak byl testován.</a:t>
            </a:r>
          </a:p>
          <a:p>
            <a:r>
              <a:rPr lang="cs-CZ" dirty="0"/>
              <a:t>Řídicí segment vydává zprávy GPS NANU (</a:t>
            </a:r>
            <a:r>
              <a:rPr lang="cs-CZ" dirty="0" err="1"/>
              <a:t>Notice</a:t>
            </a:r>
            <a:r>
              <a:rPr lang="cs-CZ" dirty="0"/>
              <a:t> </a:t>
            </a:r>
            <a:r>
              <a:rPr lang="cs-CZ" dirty="0" err="1"/>
              <a:t>Advisory</a:t>
            </a:r>
            <a:r>
              <a:rPr lang="cs-CZ" dirty="0"/>
              <a:t> to NAVSTAR </a:t>
            </a:r>
            <a:r>
              <a:rPr lang="cs-CZ" dirty="0" err="1"/>
              <a:t>Users</a:t>
            </a:r>
            <a:r>
              <a:rPr lang="cs-CZ" dirty="0"/>
              <a:t>), kde jsou zveřejněny odstávky družic, zpětné informace o stavu družic, atd.</a:t>
            </a:r>
          </a:p>
          <a:p>
            <a:r>
              <a:rPr lang="cs-CZ" dirty="0"/>
              <a:t>Z USA nesmí být </a:t>
            </a:r>
            <a:r>
              <a:rPr lang="cs-CZ" dirty="0" err="1"/>
              <a:t>expertovány</a:t>
            </a:r>
            <a:r>
              <a:rPr lang="cs-CZ" dirty="0"/>
              <a:t> GPS přijímače bez omezení výšky na 18 km a rychlosti 515 m/s – navádění raket</a:t>
            </a:r>
          </a:p>
          <a:p>
            <a:r>
              <a:rPr lang="cs-CZ" dirty="0"/>
              <a:t>Při synchronizaci a výpočtech musí být počítáno i s relativistickými efekty (speciální TR - rychlost pohybu satelitu, obecná TR – menší gravitace vlivem vzdálenosti od Země) a se </a:t>
            </a:r>
            <a:r>
              <a:rPr lang="cs-CZ" dirty="0" err="1"/>
              <a:t>Sagnacovým</a:t>
            </a:r>
            <a:r>
              <a:rPr lang="cs-CZ" dirty="0"/>
              <a:t> efektem vlivem otáčení Země</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a:t>
            </a:r>
          </a:p>
        </p:txBody>
      </p:sp>
      <p:sp>
        <p:nvSpPr>
          <p:cNvPr id="3" name="Zástupný symbol pro obsah 2"/>
          <p:cNvSpPr>
            <a:spLocks noGrp="1"/>
          </p:cNvSpPr>
          <p:nvPr>
            <p:ph sz="quarter" idx="1"/>
          </p:nvPr>
        </p:nvSpPr>
        <p:spPr/>
        <p:txBody>
          <a:bodyPr/>
          <a:lstStyle/>
          <a:p>
            <a:r>
              <a:rPr lang="cs-CZ" dirty="0"/>
              <a:t>V Česku je nejčastěji viditelnost na 8 družic, nejméně na 6, nejvíce na 12 (konec 2008)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modernizace - GPSIII</a:t>
            </a:r>
          </a:p>
        </p:txBody>
      </p:sp>
      <p:sp>
        <p:nvSpPr>
          <p:cNvPr id="3" name="Zástupný symbol pro obsah 2"/>
          <p:cNvSpPr>
            <a:spLocks noGrp="1"/>
          </p:cNvSpPr>
          <p:nvPr>
            <p:ph sz="quarter" idx="1"/>
          </p:nvPr>
        </p:nvSpPr>
        <p:spPr/>
        <p:txBody>
          <a:bodyPr>
            <a:normAutofit fontScale="92500" lnSpcReduction="10000"/>
          </a:bodyPr>
          <a:lstStyle/>
          <a:p>
            <a:r>
              <a:rPr lang="cs-CZ" dirty="0"/>
              <a:t>1998 iniciováno Bílým domem, 2000 autorizováno U.S. kongresem pod názvem GPSIII</a:t>
            </a:r>
          </a:p>
          <a:p>
            <a:r>
              <a:rPr lang="cs-CZ" dirty="0"/>
              <a:t>Nové pozemní stanice, nové satelity s přidanými navigačními signály</a:t>
            </a:r>
          </a:p>
          <a:p>
            <a:r>
              <a:rPr lang="cs-CZ" dirty="0"/>
              <a:t>Vyšší přesnost a dosažitelnost</a:t>
            </a:r>
          </a:p>
          <a:p>
            <a:r>
              <a:rPr lang="cs-CZ" dirty="0"/>
              <a:t>Cílové datum 2013</a:t>
            </a:r>
          </a:p>
          <a:p>
            <a:r>
              <a:rPr lang="cs-CZ" dirty="0"/>
              <a:t>Civilní L2 </a:t>
            </a:r>
            <a:r>
              <a:rPr lang="cs-CZ" dirty="0" err="1"/>
              <a:t>code</a:t>
            </a:r>
            <a:endParaRPr lang="cs-CZ" dirty="0"/>
          </a:p>
          <a:p>
            <a:r>
              <a:rPr lang="cs-CZ" dirty="0"/>
              <a:t>Vojenský M </a:t>
            </a:r>
            <a:r>
              <a:rPr lang="cs-CZ" dirty="0" err="1"/>
              <a:t>code</a:t>
            </a:r>
            <a:endParaRPr lang="cs-CZ" dirty="0"/>
          </a:p>
          <a:p>
            <a:r>
              <a:rPr lang="cs-CZ" dirty="0" err="1"/>
              <a:t>Safety</a:t>
            </a:r>
            <a:r>
              <a:rPr lang="cs-CZ" dirty="0"/>
              <a:t> </a:t>
            </a:r>
            <a:r>
              <a:rPr lang="cs-CZ" dirty="0" err="1"/>
              <a:t>of</a:t>
            </a:r>
            <a:r>
              <a:rPr lang="cs-CZ" dirty="0"/>
              <a:t> </a:t>
            </a:r>
            <a:r>
              <a:rPr lang="cs-CZ" dirty="0" err="1"/>
              <a:t>Life</a:t>
            </a:r>
            <a:r>
              <a:rPr lang="cs-CZ" dirty="0"/>
              <a:t> L5 – 1176.45MHz – plánováno od IIF</a:t>
            </a:r>
          </a:p>
          <a:p>
            <a:r>
              <a:rPr lang="cs-CZ" dirty="0"/>
              <a:t>Nový L1 – zesílení 1.5dB, „lepší“ nosná (pro snazší RTK?), lepší kompatibilita s Galileo L1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L2C</a:t>
            </a:r>
          </a:p>
        </p:txBody>
      </p:sp>
      <p:sp>
        <p:nvSpPr>
          <p:cNvPr id="3" name="Zástupný symbol pro obsah 2"/>
          <p:cNvSpPr>
            <a:spLocks noGrp="1"/>
          </p:cNvSpPr>
          <p:nvPr>
            <p:ph sz="quarter" idx="1"/>
          </p:nvPr>
        </p:nvSpPr>
        <p:spPr/>
        <p:txBody>
          <a:bodyPr>
            <a:normAutofit fontScale="77500" lnSpcReduction="20000"/>
          </a:bodyPr>
          <a:lstStyle/>
          <a:p>
            <a:r>
              <a:rPr lang="cs-CZ" dirty="0"/>
              <a:t>1227.6MHz</a:t>
            </a:r>
          </a:p>
          <a:p>
            <a:r>
              <a:rPr lang="cs-CZ" dirty="0"/>
              <a:t>Od IIR-M</a:t>
            </a:r>
          </a:p>
          <a:p>
            <a:r>
              <a:rPr lang="cs-CZ" dirty="0"/>
              <a:t>Zaměřeno na: </a:t>
            </a:r>
            <a:r>
              <a:rPr lang="cs-CZ" b="1" dirty="0"/>
              <a:t>měření zpoždění v ionosféře</a:t>
            </a:r>
            <a:r>
              <a:rPr lang="cs-CZ" dirty="0"/>
              <a:t>, vyšší spolehlivost v případě rušení</a:t>
            </a:r>
          </a:p>
          <a:p>
            <a:pPr lvl="1"/>
            <a:r>
              <a:rPr lang="cs-CZ" dirty="0"/>
              <a:t>Zpoždění v ionosféře je nyní největším zdrojem chyb</a:t>
            </a:r>
          </a:p>
          <a:p>
            <a:pPr lvl="1"/>
            <a:r>
              <a:rPr lang="cs-CZ" dirty="0"/>
              <a:t>Vznikne civilní </a:t>
            </a:r>
            <a:r>
              <a:rPr lang="cs-CZ" dirty="0" err="1"/>
              <a:t>dvojfrekvenční</a:t>
            </a:r>
            <a:r>
              <a:rPr lang="cs-CZ" dirty="0"/>
              <a:t> přijímač</a:t>
            </a:r>
          </a:p>
          <a:p>
            <a:r>
              <a:rPr lang="cs-CZ" dirty="0"/>
              <a:t>2PRN sekvence</a:t>
            </a:r>
          </a:p>
          <a:p>
            <a:pPr lvl="1"/>
            <a:r>
              <a:rPr lang="cs-CZ" dirty="0"/>
              <a:t>CM (</a:t>
            </a:r>
            <a:r>
              <a:rPr lang="cs-CZ" dirty="0" err="1"/>
              <a:t>Civilian</a:t>
            </a:r>
            <a:r>
              <a:rPr lang="cs-CZ" dirty="0"/>
              <a:t> </a:t>
            </a:r>
            <a:r>
              <a:rPr lang="cs-CZ" dirty="0" err="1"/>
              <a:t>Moderate</a:t>
            </a:r>
            <a:r>
              <a:rPr lang="cs-CZ" dirty="0"/>
              <a:t> </a:t>
            </a:r>
            <a:r>
              <a:rPr lang="cs-CZ" dirty="0" err="1"/>
              <a:t>length</a:t>
            </a:r>
            <a:r>
              <a:rPr lang="cs-CZ" dirty="0"/>
              <a:t>) – 10 230bitů, každých 20ms</a:t>
            </a:r>
          </a:p>
          <a:p>
            <a:pPr lvl="1"/>
            <a:r>
              <a:rPr lang="cs-CZ" dirty="0"/>
              <a:t>CL (</a:t>
            </a:r>
            <a:r>
              <a:rPr lang="cs-CZ" dirty="0" err="1"/>
              <a:t>Civilian</a:t>
            </a:r>
            <a:r>
              <a:rPr lang="cs-CZ" dirty="0"/>
              <a:t> </a:t>
            </a:r>
            <a:r>
              <a:rPr lang="cs-CZ" dirty="0" err="1"/>
              <a:t>Long</a:t>
            </a:r>
            <a:r>
              <a:rPr lang="cs-CZ" dirty="0"/>
              <a:t> </a:t>
            </a:r>
            <a:r>
              <a:rPr lang="cs-CZ" dirty="0" err="1"/>
              <a:t>length</a:t>
            </a:r>
            <a:r>
              <a:rPr lang="cs-CZ" dirty="0"/>
              <a:t> </a:t>
            </a:r>
            <a:r>
              <a:rPr lang="cs-CZ" dirty="0" err="1"/>
              <a:t>code</a:t>
            </a:r>
            <a:r>
              <a:rPr lang="cs-CZ" dirty="0"/>
              <a:t>) – 767 250, každých 1500ms</a:t>
            </a:r>
          </a:p>
          <a:p>
            <a:pPr lvl="1"/>
            <a:r>
              <a:rPr lang="cs-CZ" dirty="0"/>
              <a:t>Datový tok 511 500bps, </a:t>
            </a:r>
            <a:r>
              <a:rPr lang="cs-CZ" dirty="0" err="1"/>
              <a:t>multiplexováno</a:t>
            </a:r>
            <a:r>
              <a:rPr lang="cs-CZ" dirty="0"/>
              <a:t> na 1 023 000bps</a:t>
            </a:r>
          </a:p>
          <a:p>
            <a:r>
              <a:rPr lang="cs-CZ" dirty="0"/>
              <a:t>CM modulováno navigační zprávou 25bps s </a:t>
            </a:r>
            <a:r>
              <a:rPr lang="cs-CZ" dirty="0" err="1"/>
              <a:t>forward</a:t>
            </a:r>
            <a:r>
              <a:rPr lang="cs-CZ" dirty="0"/>
              <a:t> </a:t>
            </a:r>
            <a:r>
              <a:rPr lang="cs-CZ" dirty="0" err="1"/>
              <a:t>error</a:t>
            </a:r>
            <a:r>
              <a:rPr lang="cs-CZ" dirty="0"/>
              <a:t> </a:t>
            </a:r>
            <a:r>
              <a:rPr lang="cs-CZ" dirty="0" err="1"/>
              <a:t>correction</a:t>
            </a:r>
            <a:r>
              <a:rPr lang="cs-CZ" dirty="0"/>
              <a:t>, CL je bez dat – bude se dobře vyhledávat (24dB „</a:t>
            </a:r>
            <a:r>
              <a:rPr lang="cs-CZ" dirty="0" err="1"/>
              <a:t>correlation</a:t>
            </a:r>
            <a:r>
              <a:rPr lang="cs-CZ" dirty="0"/>
              <a:t> </a:t>
            </a:r>
            <a:r>
              <a:rPr lang="cs-CZ" dirty="0" err="1"/>
              <a:t>protection</a:t>
            </a:r>
            <a:r>
              <a:rPr lang="cs-CZ" dirty="0"/>
              <a:t>“)</a:t>
            </a:r>
          </a:p>
          <a:p>
            <a:r>
              <a:rPr lang="cs-CZ" dirty="0"/>
              <a:t>O 2.3dB slabší než L1 C/A</a:t>
            </a:r>
          </a:p>
          <a:p>
            <a:r>
              <a:rPr lang="cs-CZ" dirty="0"/>
              <a:t>L2 má o 65</a:t>
            </a:r>
            <a:r>
              <a:rPr lang="en-US" dirty="0"/>
              <a:t>% </a:t>
            </a:r>
            <a:r>
              <a:rPr lang="cs-CZ" dirty="0"/>
              <a:t>větší ionosférickou chybu</a:t>
            </a:r>
          </a:p>
          <a:p>
            <a:pPr>
              <a:buNone/>
            </a:pP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
            </a:r>
            <a:r>
              <a:rPr lang="cs-CZ" dirty="0" err="1"/>
              <a:t>Code</a:t>
            </a:r>
            <a:endParaRPr lang="cs-CZ" dirty="0"/>
          </a:p>
        </p:txBody>
      </p:sp>
      <p:sp>
        <p:nvSpPr>
          <p:cNvPr id="3" name="Zástupný symbol pro obsah 2"/>
          <p:cNvSpPr>
            <a:spLocks noGrp="1"/>
          </p:cNvSpPr>
          <p:nvPr>
            <p:ph sz="quarter" idx="1"/>
          </p:nvPr>
        </p:nvSpPr>
        <p:spPr/>
        <p:txBody>
          <a:bodyPr>
            <a:normAutofit/>
          </a:bodyPr>
          <a:lstStyle/>
          <a:p>
            <a:r>
              <a:rPr lang="cs-CZ" dirty="0"/>
              <a:t>Především vyšší odolnost vůči rušení a horší </a:t>
            </a:r>
            <a:r>
              <a:rPr lang="cs-CZ" dirty="0" err="1"/>
              <a:t>prolomitelnost</a:t>
            </a:r>
            <a:endParaRPr lang="cs-CZ" dirty="0"/>
          </a:p>
          <a:p>
            <a:r>
              <a:rPr lang="cs-CZ" dirty="0"/>
              <a:t>Přenášen na L1 a L2 – většina výkonu mimo P(Y) a C/A</a:t>
            </a:r>
          </a:p>
          <a:p>
            <a:r>
              <a:rPr lang="cs-CZ" dirty="0"/>
              <a:t>Oproti P(Y) může být používán autonomně, tj. bez C/A</a:t>
            </a:r>
          </a:p>
          <a:p>
            <a:r>
              <a:rPr lang="cs-CZ" dirty="0"/>
              <a:t>Spot </a:t>
            </a:r>
            <a:r>
              <a:rPr lang="cs-CZ" dirty="0" err="1"/>
              <a:t>beam</a:t>
            </a:r>
            <a:r>
              <a:rPr lang="cs-CZ" dirty="0"/>
              <a:t> – několik set km v průměru pro použití v určité oblasti – zesílení od 20dB (100x větší výkon)</a:t>
            </a:r>
          </a:p>
          <a:p>
            <a:pPr lvl="1"/>
            <a:r>
              <a:rPr lang="cs-CZ" dirty="0"/>
              <a:t>2 antény</a:t>
            </a:r>
          </a:p>
          <a:p>
            <a:r>
              <a:rPr lang="cs-CZ" dirty="0"/>
              <a:t>Bez spot </a:t>
            </a:r>
            <a:r>
              <a:rPr lang="cs-CZ" dirty="0" err="1"/>
              <a:t>beam</a:t>
            </a:r>
            <a:r>
              <a:rPr lang="cs-CZ" dirty="0"/>
              <a:t> od IIR-M, plně funkční u </a:t>
            </a:r>
            <a:r>
              <a:rPr lang="cs-CZ" dirty="0" err="1"/>
              <a:t>Block</a:t>
            </a:r>
            <a:r>
              <a:rPr lang="cs-CZ" dirty="0"/>
              <a:t> III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Diferenciální GPS</a:t>
            </a:r>
          </a:p>
        </p:txBody>
      </p:sp>
      <p:sp>
        <p:nvSpPr>
          <p:cNvPr id="3" name="Zástupný symbol pro obsah 2"/>
          <p:cNvSpPr>
            <a:spLocks noGrp="1"/>
          </p:cNvSpPr>
          <p:nvPr>
            <p:ph sz="quarter" idx="1"/>
          </p:nvPr>
        </p:nvSpPr>
        <p:spPr/>
        <p:txBody>
          <a:bodyPr/>
          <a:lstStyle/>
          <a:p>
            <a:r>
              <a:rPr lang="cs-CZ" dirty="0"/>
              <a:t>Jeden ze způsobů jak zpřesnit výsledky GPS</a:t>
            </a:r>
          </a:p>
          <a:p>
            <a:r>
              <a:rPr lang="cs-CZ" dirty="0"/>
              <a:t>SBAS, GBAS</a:t>
            </a:r>
          </a:p>
          <a:p>
            <a:r>
              <a:rPr lang="cs-CZ" dirty="0"/>
              <a:t>V Česku </a:t>
            </a:r>
            <a:r>
              <a:rPr lang="cs-CZ" dirty="0" err="1"/>
              <a:t>Czepos</a:t>
            </a:r>
            <a:r>
              <a:rPr lang="cs-CZ" dirty="0"/>
              <a:t> – 27 referenčních stanic – kódová měření 0.25m, fázová 0.015m, cena cca 1kč/minuta</a:t>
            </a:r>
          </a:p>
          <a:p>
            <a:r>
              <a:rPr lang="cs-CZ" dirty="0"/>
              <a:t>On-line o off-line řešení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SBAS – </a:t>
            </a:r>
            <a:r>
              <a:rPr lang="cs-CZ" dirty="0" err="1"/>
              <a:t>Satellite</a:t>
            </a:r>
            <a:r>
              <a:rPr lang="cs-CZ" dirty="0"/>
              <a:t> </a:t>
            </a:r>
            <a:r>
              <a:rPr lang="cs-CZ" dirty="0" err="1"/>
              <a:t>Based</a:t>
            </a:r>
            <a:r>
              <a:rPr lang="cs-CZ" dirty="0"/>
              <a:t> </a:t>
            </a:r>
            <a:r>
              <a:rPr lang="cs-CZ" dirty="0" err="1"/>
              <a:t>Augmentation</a:t>
            </a:r>
            <a:r>
              <a:rPr lang="cs-CZ" dirty="0"/>
              <a:t> </a:t>
            </a:r>
            <a:r>
              <a:rPr lang="cs-CZ" dirty="0" err="1"/>
              <a:t>System</a:t>
            </a:r>
            <a:endParaRPr lang="cs-CZ" dirty="0"/>
          </a:p>
        </p:txBody>
      </p:sp>
      <p:sp>
        <p:nvSpPr>
          <p:cNvPr id="3" name="Zástupný symbol pro obsah 2"/>
          <p:cNvSpPr>
            <a:spLocks noGrp="1"/>
          </p:cNvSpPr>
          <p:nvPr>
            <p:ph sz="quarter" idx="1"/>
          </p:nvPr>
        </p:nvSpPr>
        <p:spPr/>
        <p:txBody>
          <a:bodyPr/>
          <a:lstStyle/>
          <a:p>
            <a:r>
              <a:rPr lang="cs-CZ" dirty="0"/>
              <a:t>Rozšíření GNSS systému s velkým plošným rozsahem</a:t>
            </a:r>
          </a:p>
          <a:p>
            <a:r>
              <a:rPr lang="cs-CZ" dirty="0"/>
              <a:t>Satelity + několik pozemních stanic</a:t>
            </a:r>
          </a:p>
          <a:p>
            <a:r>
              <a:rPr lang="cs-CZ" dirty="0"/>
              <a:t>Na základě iniciativy ICAO (</a:t>
            </a:r>
            <a:r>
              <a:rPr lang="cs-CZ" dirty="0" err="1"/>
              <a:t>International</a:t>
            </a:r>
            <a:r>
              <a:rPr lang="cs-CZ" dirty="0"/>
              <a:t> Civil </a:t>
            </a:r>
            <a:r>
              <a:rPr lang="cs-CZ" dirty="0" err="1"/>
              <a:t>Aviation</a:t>
            </a:r>
            <a:r>
              <a:rPr lang="cs-CZ" dirty="0"/>
              <a:t> </a:t>
            </a:r>
            <a:r>
              <a:rPr lang="cs-CZ" dirty="0" err="1"/>
              <a:t>Organization</a:t>
            </a:r>
            <a:r>
              <a:rPr lang="cs-CZ" dirty="0"/>
              <a:t>) musí </a:t>
            </a:r>
            <a:r>
              <a:rPr lang="cs-CZ" dirty="0" err="1"/>
              <a:t>přenáíšet</a:t>
            </a:r>
            <a:r>
              <a:rPr lang="cs-CZ" dirty="0"/>
              <a:t> zprávy kompatibilní s americkým WAAS</a:t>
            </a:r>
          </a:p>
          <a:p>
            <a:r>
              <a:rPr lang="cs-CZ" dirty="0"/>
              <a:t>Cílem je zvýšit přesnost, dostupnost a spolehlivost</a:t>
            </a:r>
          </a:p>
          <a:p>
            <a:r>
              <a:rPr lang="cs-CZ" dirty="0"/>
              <a:t>Satelity jsou geostacionární</a:t>
            </a:r>
          </a:p>
          <a:p>
            <a:r>
              <a:rPr lang="cs-CZ" dirty="0" err="1"/>
              <a:t>Deviation</a:t>
            </a:r>
            <a:r>
              <a:rPr lang="cs-CZ" dirty="0"/>
              <a:t> </a:t>
            </a:r>
            <a:r>
              <a:rPr lang="cs-CZ" dirty="0" err="1"/>
              <a:t>Correction</a:t>
            </a:r>
            <a:r>
              <a:rPr lang="cs-CZ" dirty="0"/>
              <a:t> (DC)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WAAS – </a:t>
            </a:r>
            <a:r>
              <a:rPr lang="cs-CZ" dirty="0" err="1"/>
              <a:t>Wide</a:t>
            </a:r>
            <a:r>
              <a:rPr lang="cs-CZ" dirty="0"/>
              <a:t> Area </a:t>
            </a:r>
            <a:r>
              <a:rPr lang="cs-CZ" dirty="0" err="1"/>
              <a:t>Augmentation</a:t>
            </a:r>
            <a:r>
              <a:rPr lang="cs-CZ" dirty="0"/>
              <a:t> </a:t>
            </a:r>
            <a:r>
              <a:rPr lang="cs-CZ" dirty="0" err="1"/>
              <a:t>System</a:t>
            </a:r>
            <a:endParaRPr lang="cs-CZ" dirty="0"/>
          </a:p>
        </p:txBody>
      </p:sp>
      <p:sp>
        <p:nvSpPr>
          <p:cNvPr id="3" name="Zástupný symbol pro obsah 2"/>
          <p:cNvSpPr>
            <a:spLocks noGrp="1"/>
          </p:cNvSpPr>
          <p:nvPr>
            <p:ph sz="quarter" idx="1"/>
          </p:nvPr>
        </p:nvSpPr>
        <p:spPr>
          <a:xfrm>
            <a:off x="2136648" y="1600200"/>
            <a:ext cx="8153400" cy="614354"/>
          </a:xfrm>
        </p:spPr>
        <p:txBody>
          <a:bodyPr/>
          <a:lstStyle/>
          <a:p>
            <a:r>
              <a:rPr lang="cs-CZ" dirty="0"/>
              <a:t>Severní Amerika a Havaj</a:t>
            </a:r>
          </a:p>
        </p:txBody>
      </p:sp>
      <p:pic>
        <p:nvPicPr>
          <p:cNvPr id="53250" name="Picture 2"/>
          <p:cNvPicPr>
            <a:picLocks noChangeAspect="1" noChangeArrowheads="1"/>
          </p:cNvPicPr>
          <p:nvPr/>
        </p:nvPicPr>
        <p:blipFill>
          <a:blip r:embed="rId2" cstate="print"/>
          <a:srcRect/>
          <a:stretch>
            <a:fillRect/>
          </a:stretch>
        </p:blipFill>
        <p:spPr bwMode="auto">
          <a:xfrm>
            <a:off x="2524100" y="2271682"/>
            <a:ext cx="6858048" cy="4586319"/>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EGNOS – </a:t>
            </a:r>
            <a:r>
              <a:rPr lang="cs-CZ" dirty="0" err="1"/>
              <a:t>European</a:t>
            </a:r>
            <a:r>
              <a:rPr lang="cs-CZ" dirty="0"/>
              <a:t> </a:t>
            </a:r>
            <a:r>
              <a:rPr lang="cs-CZ" dirty="0" err="1"/>
              <a:t>Geostationary</a:t>
            </a:r>
            <a:r>
              <a:rPr lang="cs-CZ" dirty="0"/>
              <a:t> </a:t>
            </a:r>
            <a:r>
              <a:rPr lang="cs-CZ" dirty="0" err="1"/>
              <a:t>Navigation</a:t>
            </a:r>
            <a:r>
              <a:rPr lang="cs-CZ" dirty="0"/>
              <a:t> </a:t>
            </a:r>
            <a:r>
              <a:rPr lang="cs-CZ" dirty="0" err="1"/>
              <a:t>Overlay</a:t>
            </a:r>
            <a:r>
              <a:rPr lang="cs-CZ" dirty="0"/>
              <a:t> </a:t>
            </a:r>
            <a:r>
              <a:rPr lang="cs-CZ" dirty="0" err="1"/>
              <a:t>Service</a:t>
            </a:r>
            <a:endParaRPr lang="cs-CZ" dirty="0"/>
          </a:p>
        </p:txBody>
      </p:sp>
      <p:sp>
        <p:nvSpPr>
          <p:cNvPr id="3" name="Zástupný symbol pro obsah 2"/>
          <p:cNvSpPr>
            <a:spLocks noGrp="1"/>
          </p:cNvSpPr>
          <p:nvPr>
            <p:ph sz="quarter" idx="1"/>
          </p:nvPr>
        </p:nvSpPr>
        <p:spPr>
          <a:xfrm>
            <a:off x="2136648" y="1600200"/>
            <a:ext cx="8153400" cy="2185990"/>
          </a:xfrm>
        </p:spPr>
        <p:txBody>
          <a:bodyPr>
            <a:normAutofit fontScale="62500" lnSpcReduction="20000"/>
          </a:bodyPr>
          <a:lstStyle/>
          <a:p>
            <a:r>
              <a:rPr lang="cs-CZ" dirty="0"/>
              <a:t>Podpora GPS, </a:t>
            </a:r>
            <a:r>
              <a:rPr lang="cs-CZ" dirty="0" err="1"/>
              <a:t>Glonass</a:t>
            </a:r>
            <a:r>
              <a:rPr lang="cs-CZ" dirty="0"/>
              <a:t>, Galileo</a:t>
            </a:r>
          </a:p>
          <a:p>
            <a:r>
              <a:rPr lang="cs-CZ" dirty="0"/>
              <a:t>Provozuje ESA, předstupeň Galileo – část družic v testovacím provozu</a:t>
            </a:r>
          </a:p>
          <a:p>
            <a:r>
              <a:rPr lang="cs-CZ" dirty="0"/>
              <a:t>Od 2005, oficiální start (funkční) 1. 10. 2009</a:t>
            </a:r>
          </a:p>
          <a:p>
            <a:r>
              <a:rPr lang="cs-CZ" dirty="0"/>
              <a:t>3 geostacionární satelity, síť </a:t>
            </a:r>
            <a:r>
              <a:rPr lang="en-US" dirty="0"/>
              <a:t>&gt;</a:t>
            </a:r>
            <a:r>
              <a:rPr lang="cs-CZ" dirty="0"/>
              <a:t>40 pozemních stanic, 4 kontrolní stanice</a:t>
            </a:r>
          </a:p>
          <a:p>
            <a:r>
              <a:rPr lang="cs-CZ" dirty="0"/>
              <a:t>Přibližná přesnost v praxi 2m (oficiálně 7m)</a:t>
            </a:r>
          </a:p>
          <a:p>
            <a:r>
              <a:rPr lang="cs-CZ" dirty="0"/>
              <a:t>Nízká elevace (30˚ ve střední Evropě) – vhodné zejména pro letadla, problémy v urbanistických oblastech -</a:t>
            </a:r>
            <a:r>
              <a:rPr lang="en-US" dirty="0"/>
              <a:t>&gt; </a:t>
            </a:r>
            <a:r>
              <a:rPr lang="cs-CZ" dirty="0" err="1"/>
              <a:t>SISNeT</a:t>
            </a:r>
            <a:endParaRPr lang="cs-CZ" dirty="0"/>
          </a:p>
        </p:txBody>
      </p:sp>
      <p:pic>
        <p:nvPicPr>
          <p:cNvPr id="54274" name="Picture 2"/>
          <p:cNvPicPr>
            <a:picLocks noChangeAspect="1" noChangeArrowheads="1"/>
          </p:cNvPicPr>
          <p:nvPr/>
        </p:nvPicPr>
        <p:blipFill>
          <a:blip r:embed="rId2" cstate="print"/>
          <a:srcRect/>
          <a:stretch>
            <a:fillRect/>
          </a:stretch>
        </p:blipFill>
        <p:spPr bwMode="auto">
          <a:xfrm>
            <a:off x="6738943" y="4657726"/>
            <a:ext cx="3762375" cy="2200275"/>
          </a:xfrm>
          <a:prstGeom prst="rect">
            <a:avLst/>
          </a:prstGeom>
          <a:noFill/>
          <a:ln w="9525">
            <a:noFill/>
            <a:miter lim="800000"/>
            <a:headEnd/>
            <a:tailEnd/>
          </a:ln>
        </p:spPr>
      </p:pic>
      <p:sp>
        <p:nvSpPr>
          <p:cNvPr id="6" name="Obdélník 5"/>
          <p:cNvSpPr/>
          <p:nvPr/>
        </p:nvSpPr>
        <p:spPr>
          <a:xfrm>
            <a:off x="2166910" y="3733388"/>
            <a:ext cx="5643586" cy="338554"/>
          </a:xfrm>
          <a:prstGeom prst="rect">
            <a:avLst/>
          </a:prstGeom>
        </p:spPr>
        <p:txBody>
          <a:bodyPr wrap="square">
            <a:spAutoFit/>
          </a:bodyPr>
          <a:lstStyle/>
          <a:p>
            <a:pPr defTabSz="914400"/>
            <a:r>
              <a:rPr lang="cs-CZ" sz="1600" dirty="0">
                <a:solidFill>
                  <a:prstClr val="black"/>
                </a:solidFill>
                <a:latin typeface="Tw Cen MT"/>
              </a:rPr>
              <a:t>http://www.esa.</a:t>
            </a:r>
            <a:r>
              <a:rPr lang="cs-CZ" sz="1600" dirty="0" err="1">
                <a:solidFill>
                  <a:prstClr val="black"/>
                </a:solidFill>
                <a:latin typeface="Tw Cen MT"/>
              </a:rPr>
              <a:t>int</a:t>
            </a:r>
            <a:r>
              <a:rPr lang="cs-CZ" sz="1600" dirty="0">
                <a:solidFill>
                  <a:prstClr val="black"/>
                </a:solidFill>
                <a:latin typeface="Tw Cen MT"/>
              </a:rPr>
              <a:t>/</a:t>
            </a:r>
            <a:r>
              <a:rPr lang="cs-CZ" sz="1600" dirty="0" err="1">
                <a:solidFill>
                  <a:prstClr val="black"/>
                </a:solidFill>
                <a:latin typeface="Tw Cen MT"/>
              </a:rPr>
              <a:t>esaNA</a:t>
            </a:r>
            <a:r>
              <a:rPr lang="cs-CZ" sz="1600" dirty="0">
                <a:solidFill>
                  <a:prstClr val="black"/>
                </a:solidFill>
                <a:latin typeface="Tw Cen MT"/>
              </a:rPr>
              <a:t>/SEM2HGF280G_</a:t>
            </a:r>
            <a:r>
              <a:rPr lang="cs-CZ" sz="1600" dirty="0" err="1">
                <a:solidFill>
                  <a:prstClr val="black"/>
                </a:solidFill>
                <a:latin typeface="Tw Cen MT"/>
              </a:rPr>
              <a:t>egnos</a:t>
            </a:r>
            <a:r>
              <a:rPr lang="cs-CZ" sz="1600" dirty="0">
                <a:solidFill>
                  <a:prstClr val="black"/>
                </a:solidFill>
                <a:latin typeface="Tw Cen MT"/>
              </a:rPr>
              <a:t>_0.html</a:t>
            </a:r>
          </a:p>
        </p:txBody>
      </p:sp>
      <p:graphicFrame>
        <p:nvGraphicFramePr>
          <p:cNvPr id="7" name="Zástupný symbol pro obsah 3"/>
          <p:cNvGraphicFramePr>
            <a:graphicFrameLocks/>
          </p:cNvGraphicFramePr>
          <p:nvPr/>
        </p:nvGraphicFramePr>
        <p:xfrm>
          <a:off x="1524000" y="4286256"/>
          <a:ext cx="4429124" cy="2571744"/>
        </p:xfrm>
        <a:graphic>
          <a:graphicData uri="http://schemas.openxmlformats.org/drawingml/2006/table">
            <a:tbl>
              <a:tblPr>
                <a:tableStyleId>{616DA210-FB5B-4158-B5E0-FEB733F419BA}</a:tableStyleId>
              </a:tblPr>
              <a:tblGrid>
                <a:gridCol w="1107281">
                  <a:extLst>
                    <a:ext uri="{9D8B030D-6E8A-4147-A177-3AD203B41FA5}">
                      <a16:colId xmlns:a16="http://schemas.microsoft.com/office/drawing/2014/main" val="20000"/>
                    </a:ext>
                  </a:extLst>
                </a:gridCol>
                <a:gridCol w="1107281">
                  <a:extLst>
                    <a:ext uri="{9D8B030D-6E8A-4147-A177-3AD203B41FA5}">
                      <a16:colId xmlns:a16="http://schemas.microsoft.com/office/drawing/2014/main" val="20001"/>
                    </a:ext>
                  </a:extLst>
                </a:gridCol>
                <a:gridCol w="1107281">
                  <a:extLst>
                    <a:ext uri="{9D8B030D-6E8A-4147-A177-3AD203B41FA5}">
                      <a16:colId xmlns:a16="http://schemas.microsoft.com/office/drawing/2014/main" val="20002"/>
                    </a:ext>
                  </a:extLst>
                </a:gridCol>
                <a:gridCol w="1107281">
                  <a:extLst>
                    <a:ext uri="{9D8B030D-6E8A-4147-A177-3AD203B41FA5}">
                      <a16:colId xmlns:a16="http://schemas.microsoft.com/office/drawing/2014/main" val="20003"/>
                    </a:ext>
                  </a:extLst>
                </a:gridCol>
              </a:tblGrid>
              <a:tr h="428624">
                <a:tc>
                  <a:txBody>
                    <a:bodyPr/>
                    <a:lstStyle/>
                    <a:p>
                      <a:r>
                        <a:rPr lang="cs-CZ" sz="1100" b="1" dirty="0" err="1"/>
                        <a:t>Satellite</a:t>
                      </a:r>
                      <a:r>
                        <a:rPr lang="cs-CZ" sz="1100" b="1" dirty="0"/>
                        <a:t> </a:t>
                      </a:r>
                      <a:r>
                        <a:rPr lang="cs-CZ" sz="1100" b="1" dirty="0" err="1"/>
                        <a:t>Name</a:t>
                      </a:r>
                      <a:r>
                        <a:rPr lang="cs-CZ" sz="1100" b="1" dirty="0"/>
                        <a:t> &amp; </a:t>
                      </a:r>
                      <a:r>
                        <a:rPr lang="cs-CZ" sz="1100" b="1" dirty="0" err="1"/>
                        <a:t>Details</a:t>
                      </a:r>
                      <a:endParaRPr lang="cs-CZ" sz="1100" b="1" dirty="0"/>
                    </a:p>
                  </a:txBody>
                  <a:tcPr marL="57245" marR="57245" marT="28623" marB="28623" anchor="ctr"/>
                </a:tc>
                <a:tc>
                  <a:txBody>
                    <a:bodyPr/>
                    <a:lstStyle/>
                    <a:p>
                      <a:r>
                        <a:rPr lang="cs-CZ" sz="1100" b="1"/>
                        <a:t>NMEA / PRN</a:t>
                      </a:r>
                    </a:p>
                  </a:txBody>
                  <a:tcPr marL="57245" marR="57245" marT="28623" marB="28623" anchor="ctr"/>
                </a:tc>
                <a:tc>
                  <a:txBody>
                    <a:bodyPr/>
                    <a:lstStyle/>
                    <a:p>
                      <a:r>
                        <a:rPr lang="cs-CZ" sz="1100" b="1" dirty="0" err="1"/>
                        <a:t>Location</a:t>
                      </a:r>
                      <a:endParaRPr lang="cs-CZ" sz="1100" b="1" dirty="0"/>
                    </a:p>
                  </a:txBody>
                  <a:tcPr marL="57245" marR="57245" marT="28623" marB="28623" anchor="ctr"/>
                </a:tc>
                <a:tc>
                  <a:txBody>
                    <a:bodyPr/>
                    <a:lstStyle/>
                    <a:p>
                      <a:r>
                        <a:rPr lang="cs-CZ" sz="1100" b="1" dirty="0"/>
                        <a:t>Stav</a:t>
                      </a:r>
                    </a:p>
                  </a:txBody>
                  <a:tcPr marL="57245" marR="57245" marT="28623" marB="28623" anchor="ctr"/>
                </a:tc>
                <a:extLst>
                  <a:ext uri="{0D108BD9-81ED-4DB2-BD59-A6C34878D82A}">
                    <a16:rowId xmlns:a16="http://schemas.microsoft.com/office/drawing/2014/main" val="10000"/>
                  </a:ext>
                </a:extLst>
              </a:tr>
              <a:tr h="428624">
                <a:tc>
                  <a:txBody>
                    <a:bodyPr/>
                    <a:lstStyle/>
                    <a:p>
                      <a:r>
                        <a:rPr lang="cs-CZ" sz="1100" b="1" dirty="0" err="1">
                          <a:hlinkClick r:id="rId3"/>
                        </a:rPr>
                        <a:t>Atlantic</a:t>
                      </a:r>
                      <a:r>
                        <a:rPr lang="cs-CZ" sz="1100" b="1" dirty="0">
                          <a:hlinkClick r:id="rId3"/>
                        </a:rPr>
                        <a:t> </a:t>
                      </a:r>
                      <a:r>
                        <a:rPr lang="cs-CZ" sz="1100" b="1" dirty="0" err="1">
                          <a:hlinkClick r:id="rId3"/>
                        </a:rPr>
                        <a:t>Ocean</a:t>
                      </a:r>
                      <a:r>
                        <a:rPr lang="cs-CZ" sz="1100" b="1" dirty="0">
                          <a:hlinkClick r:id="rId3"/>
                        </a:rPr>
                        <a:t> Region-</a:t>
                      </a:r>
                      <a:r>
                        <a:rPr lang="cs-CZ" sz="1100" b="1" dirty="0" err="1">
                          <a:hlinkClick r:id="rId3"/>
                        </a:rPr>
                        <a:t>East</a:t>
                      </a:r>
                      <a:endParaRPr lang="cs-CZ" sz="1100" b="1" dirty="0"/>
                    </a:p>
                  </a:txBody>
                  <a:tcPr marL="57245" marR="57245" marT="28623" marB="28623" anchor="ctr"/>
                </a:tc>
                <a:tc>
                  <a:txBody>
                    <a:bodyPr/>
                    <a:lstStyle/>
                    <a:p>
                      <a:r>
                        <a:rPr lang="cs-CZ" sz="1100" b="1" dirty="0"/>
                        <a:t>NMEA #33 / PRN #120</a:t>
                      </a:r>
                    </a:p>
                  </a:txBody>
                  <a:tcPr marL="57245" marR="57245" marT="28623" marB="28623" anchor="ctr"/>
                </a:tc>
                <a:tc>
                  <a:txBody>
                    <a:bodyPr/>
                    <a:lstStyle/>
                    <a:p>
                      <a:r>
                        <a:rPr lang="cs-CZ" sz="1100" b="1" dirty="0"/>
                        <a:t>15.5°W</a:t>
                      </a:r>
                    </a:p>
                  </a:txBody>
                  <a:tcPr marL="57245" marR="57245" marT="28623" marB="28623" anchor="ctr"/>
                </a:tc>
                <a:tc>
                  <a:txBody>
                    <a:bodyPr/>
                    <a:lstStyle/>
                    <a:p>
                      <a:r>
                        <a:rPr lang="cs-CZ" sz="1100" b="1" dirty="0"/>
                        <a:t>vysílání</a:t>
                      </a:r>
                    </a:p>
                  </a:txBody>
                  <a:tcPr marL="57245" marR="57245" marT="28623" marB="28623" anchor="ctr"/>
                </a:tc>
                <a:extLst>
                  <a:ext uri="{0D108BD9-81ED-4DB2-BD59-A6C34878D82A}">
                    <a16:rowId xmlns:a16="http://schemas.microsoft.com/office/drawing/2014/main" val="10001"/>
                  </a:ext>
                </a:extLst>
              </a:tr>
              <a:tr h="428624">
                <a:tc>
                  <a:txBody>
                    <a:bodyPr/>
                    <a:lstStyle/>
                    <a:p>
                      <a:r>
                        <a:rPr lang="cs-CZ" sz="1100" b="1">
                          <a:hlinkClick r:id="rId4"/>
                        </a:rPr>
                        <a:t>ARTEMIS</a:t>
                      </a:r>
                      <a:endParaRPr lang="cs-CZ" sz="1100" b="1"/>
                    </a:p>
                  </a:txBody>
                  <a:tcPr marL="57245" marR="57245" marT="28623" marB="28623" anchor="ctr"/>
                </a:tc>
                <a:tc>
                  <a:txBody>
                    <a:bodyPr/>
                    <a:lstStyle/>
                    <a:p>
                      <a:r>
                        <a:rPr lang="cs-CZ" sz="1100" b="1" dirty="0"/>
                        <a:t>NMEA #37 / PRN #124</a:t>
                      </a:r>
                    </a:p>
                  </a:txBody>
                  <a:tcPr marL="57245" marR="57245" marT="28623" marB="28623" anchor="ctr"/>
                </a:tc>
                <a:tc>
                  <a:txBody>
                    <a:bodyPr/>
                    <a:lstStyle/>
                    <a:p>
                      <a:r>
                        <a:rPr lang="cs-CZ" sz="1100" b="1" dirty="0"/>
                        <a:t>21.5°E</a:t>
                      </a:r>
                    </a:p>
                  </a:txBody>
                  <a:tcPr marL="57245" marR="57245" marT="28623" marB="28623" anchor="ctr"/>
                </a:tc>
                <a:tc>
                  <a:txBody>
                    <a:bodyPr/>
                    <a:lstStyle/>
                    <a:p>
                      <a:r>
                        <a:rPr lang="cs-CZ" sz="1100" b="1" dirty="0"/>
                        <a:t>testování</a:t>
                      </a:r>
                    </a:p>
                  </a:txBody>
                  <a:tcPr marL="57245" marR="57245" marT="28623" marB="28623" anchor="ctr"/>
                </a:tc>
                <a:extLst>
                  <a:ext uri="{0D108BD9-81ED-4DB2-BD59-A6C34878D82A}">
                    <a16:rowId xmlns:a16="http://schemas.microsoft.com/office/drawing/2014/main" val="10002"/>
                  </a:ext>
                </a:extLst>
              </a:tr>
              <a:tr h="428624">
                <a:tc>
                  <a:txBody>
                    <a:bodyPr/>
                    <a:lstStyle/>
                    <a:p>
                      <a:r>
                        <a:rPr lang="cs-CZ" sz="1100" b="1" dirty="0" err="1">
                          <a:hlinkClick r:id="rId5"/>
                        </a:rPr>
                        <a:t>Europe</a:t>
                      </a:r>
                      <a:r>
                        <a:rPr lang="cs-CZ" sz="1100" b="1" dirty="0">
                          <a:hlinkClick r:id="rId5"/>
                        </a:rPr>
                        <a:t> </a:t>
                      </a:r>
                      <a:r>
                        <a:rPr lang="cs-CZ" sz="1100" b="1" dirty="0" err="1">
                          <a:hlinkClick r:id="rId5"/>
                        </a:rPr>
                        <a:t>Middle</a:t>
                      </a:r>
                      <a:r>
                        <a:rPr lang="cs-CZ" sz="1100" b="1" dirty="0">
                          <a:hlinkClick r:id="rId5"/>
                        </a:rPr>
                        <a:t> </a:t>
                      </a:r>
                      <a:r>
                        <a:rPr lang="cs-CZ" sz="1100" b="1" dirty="0" err="1">
                          <a:hlinkClick r:id="rId5"/>
                        </a:rPr>
                        <a:t>East</a:t>
                      </a:r>
                      <a:r>
                        <a:rPr lang="cs-CZ" sz="1100" b="1" dirty="0">
                          <a:hlinkClick r:id="rId5"/>
                        </a:rPr>
                        <a:t> </a:t>
                      </a:r>
                      <a:r>
                        <a:rPr lang="cs-CZ" sz="1100" b="1" dirty="0" err="1">
                          <a:hlinkClick r:id="rId5"/>
                        </a:rPr>
                        <a:t>Africa</a:t>
                      </a:r>
                      <a:endParaRPr lang="cs-CZ" sz="1100" b="1" dirty="0"/>
                    </a:p>
                  </a:txBody>
                  <a:tcPr marL="57245" marR="57245" marT="28623" marB="28623" anchor="ctr"/>
                </a:tc>
                <a:tc>
                  <a:txBody>
                    <a:bodyPr/>
                    <a:lstStyle/>
                    <a:p>
                      <a:r>
                        <a:rPr lang="cs-CZ" sz="1100" b="1" dirty="0"/>
                        <a:t>NMEA #39 / PRN #126</a:t>
                      </a:r>
                    </a:p>
                  </a:txBody>
                  <a:tcPr marL="57245" marR="57245" marT="28623" marB="28623" anchor="ctr"/>
                </a:tc>
                <a:tc>
                  <a:txBody>
                    <a:bodyPr/>
                    <a:lstStyle/>
                    <a:p>
                      <a:r>
                        <a:rPr lang="cs-CZ" sz="1100" b="1" dirty="0"/>
                        <a:t>25°E</a:t>
                      </a:r>
                    </a:p>
                  </a:txBody>
                  <a:tcPr marL="57245" marR="57245" marT="28623" marB="28623" anchor="ctr"/>
                </a:tc>
                <a:tc>
                  <a:txBody>
                    <a:bodyPr/>
                    <a:lstStyle/>
                    <a:p>
                      <a:r>
                        <a:rPr lang="cs-CZ" sz="1100" b="1" dirty="0"/>
                        <a:t>vysílání</a:t>
                      </a:r>
                    </a:p>
                  </a:txBody>
                  <a:tcPr marL="57245" marR="57245" marT="28623" marB="28623" anchor="ctr"/>
                </a:tc>
                <a:extLst>
                  <a:ext uri="{0D108BD9-81ED-4DB2-BD59-A6C34878D82A}">
                    <a16:rowId xmlns:a16="http://schemas.microsoft.com/office/drawing/2014/main" val="10003"/>
                  </a:ext>
                </a:extLst>
              </a:tr>
              <a:tr h="428624">
                <a:tc>
                  <a:txBody>
                    <a:bodyPr/>
                    <a:lstStyle/>
                    <a:p>
                      <a:r>
                        <a:rPr lang="cs-CZ" sz="1100" b="1" dirty="0">
                          <a:hlinkClick r:id="rId6"/>
                        </a:rPr>
                        <a:t>Indian </a:t>
                      </a:r>
                      <a:r>
                        <a:rPr lang="cs-CZ" sz="1100" b="1" dirty="0" err="1">
                          <a:hlinkClick r:id="rId6"/>
                        </a:rPr>
                        <a:t>Ocean</a:t>
                      </a:r>
                      <a:endParaRPr lang="cs-CZ" sz="1100" b="1" dirty="0"/>
                    </a:p>
                  </a:txBody>
                  <a:tcPr marL="57245" marR="57245" marT="28623" marB="28623" anchor="ctr"/>
                </a:tc>
                <a:tc>
                  <a:txBody>
                    <a:bodyPr/>
                    <a:lstStyle/>
                    <a:p>
                      <a:r>
                        <a:rPr lang="cs-CZ" sz="1100" b="1"/>
                        <a:t>NMEA #44 / PRN #131</a:t>
                      </a:r>
                    </a:p>
                  </a:txBody>
                  <a:tcPr marL="57245" marR="57245" marT="28623" marB="28623" anchor="ctr"/>
                </a:tc>
                <a:tc>
                  <a:txBody>
                    <a:bodyPr/>
                    <a:lstStyle/>
                    <a:p>
                      <a:r>
                        <a:rPr lang="cs-CZ" sz="1100" b="1" dirty="0"/>
                        <a:t>64.5°E</a:t>
                      </a:r>
                    </a:p>
                  </a:txBody>
                  <a:tcPr marL="57245" marR="57245" marT="28623" marB="28623" anchor="ctr"/>
                </a:tc>
                <a:tc>
                  <a:txBody>
                    <a:bodyPr/>
                    <a:lstStyle/>
                    <a:p>
                      <a:r>
                        <a:rPr lang="cs-CZ" sz="1100" b="1" dirty="0"/>
                        <a:t>nepoužívá</a:t>
                      </a:r>
                      <a:r>
                        <a:rPr lang="cs-CZ" sz="1100" b="1" baseline="0" dirty="0"/>
                        <a:t> se</a:t>
                      </a:r>
                      <a:endParaRPr lang="cs-CZ" sz="1100" b="1" dirty="0"/>
                    </a:p>
                  </a:txBody>
                  <a:tcPr marL="57245" marR="57245" marT="28623" marB="28623" anchor="ctr"/>
                </a:tc>
                <a:extLst>
                  <a:ext uri="{0D108BD9-81ED-4DB2-BD59-A6C34878D82A}">
                    <a16:rowId xmlns:a16="http://schemas.microsoft.com/office/drawing/2014/main" val="10004"/>
                  </a:ext>
                </a:extLst>
              </a:tr>
              <a:tr h="428624">
                <a:tc>
                  <a:txBody>
                    <a:bodyPr/>
                    <a:lstStyle/>
                    <a:p>
                      <a:r>
                        <a:rPr lang="cs-CZ" sz="1100" b="1"/>
                        <a:t>from 2011: Sirius 5</a:t>
                      </a:r>
                      <a:r>
                        <a:rPr lang="cs-CZ" sz="1100" b="1">
                          <a:hlinkClick r:id="rId7"/>
                        </a:rPr>
                        <a:t>[2]</a:t>
                      </a:r>
                      <a:endParaRPr lang="cs-CZ" sz="1100" b="1"/>
                    </a:p>
                  </a:txBody>
                  <a:tcPr marL="57245" marR="57245" marT="28623" marB="28623" anchor="ctr"/>
                </a:tc>
                <a:tc>
                  <a:txBody>
                    <a:bodyPr/>
                    <a:lstStyle/>
                    <a:p>
                      <a:endParaRPr lang="cs-CZ" sz="1100" b="1"/>
                    </a:p>
                  </a:txBody>
                  <a:tcPr marL="57245" marR="57245" marT="28623" marB="28623" anchor="ctr"/>
                </a:tc>
                <a:tc>
                  <a:txBody>
                    <a:bodyPr/>
                    <a:lstStyle/>
                    <a:p>
                      <a:r>
                        <a:rPr lang="cs-CZ" sz="1100" b="1" dirty="0"/>
                        <a:t>5.0°E</a:t>
                      </a:r>
                    </a:p>
                  </a:txBody>
                  <a:tcPr marL="57245" marR="57245" marT="28623" marB="28623" anchor="ctr"/>
                </a:tc>
                <a:tc>
                  <a:txBody>
                    <a:bodyPr/>
                    <a:lstStyle/>
                    <a:p>
                      <a:endParaRPr lang="cs-CZ" sz="1100" b="1" dirty="0"/>
                    </a:p>
                  </a:txBody>
                  <a:tcPr marL="57245" marR="57245" marT="28623" marB="28623" anchor="ctr"/>
                </a:tc>
                <a:extLst>
                  <a:ext uri="{0D108BD9-81ED-4DB2-BD59-A6C34878D82A}">
                    <a16:rowId xmlns:a16="http://schemas.microsoft.com/office/drawing/2014/main" val="10005"/>
                  </a:ext>
                </a:extLst>
              </a:tr>
            </a:tbl>
          </a:graphicData>
        </a:graphic>
      </p:graphicFrame>
      <p:sp>
        <p:nvSpPr>
          <p:cNvPr id="8" name="Obdélník 7"/>
          <p:cNvSpPr/>
          <p:nvPr/>
        </p:nvSpPr>
        <p:spPr>
          <a:xfrm>
            <a:off x="2166926" y="4000504"/>
            <a:ext cx="7358098" cy="338554"/>
          </a:xfrm>
          <a:prstGeom prst="rect">
            <a:avLst/>
          </a:prstGeom>
        </p:spPr>
        <p:txBody>
          <a:bodyPr wrap="square">
            <a:spAutoFit/>
          </a:bodyPr>
          <a:lstStyle/>
          <a:p>
            <a:pPr defTabSz="914400"/>
            <a:r>
              <a:rPr lang="cs-CZ" sz="1600" dirty="0">
                <a:solidFill>
                  <a:prstClr val="black"/>
                </a:solidFill>
                <a:latin typeface="Tw Cen MT"/>
              </a:rPr>
              <a:t>http://www.</a:t>
            </a:r>
            <a:r>
              <a:rPr lang="cs-CZ" sz="1600" dirty="0" err="1">
                <a:solidFill>
                  <a:prstClr val="black"/>
                </a:solidFill>
                <a:latin typeface="Tw Cen MT"/>
              </a:rPr>
              <a:t>egnos</a:t>
            </a:r>
            <a:r>
              <a:rPr lang="cs-CZ" sz="1600" dirty="0">
                <a:solidFill>
                  <a:prstClr val="black"/>
                </a:solidFill>
                <a:latin typeface="Tw Cen MT"/>
              </a:rPr>
              <a:t>-pro.esa.</a:t>
            </a:r>
            <a:r>
              <a:rPr lang="cs-CZ" sz="1600" dirty="0" err="1">
                <a:solidFill>
                  <a:prstClr val="black"/>
                </a:solidFill>
                <a:latin typeface="Tw Cen MT"/>
              </a:rPr>
              <a:t>int</a:t>
            </a:r>
            <a:r>
              <a:rPr lang="cs-CZ" sz="1600" dirty="0">
                <a:solidFill>
                  <a:prstClr val="black"/>
                </a:solidFill>
                <a:latin typeface="Tw Cen MT"/>
              </a:rPr>
              <a:t>/</a:t>
            </a:r>
            <a:r>
              <a:rPr lang="cs-CZ" sz="1600" dirty="0" err="1">
                <a:solidFill>
                  <a:prstClr val="black"/>
                </a:solidFill>
                <a:latin typeface="Tw Cen MT"/>
              </a:rPr>
              <a:t>IMAGEtech</a:t>
            </a:r>
            <a:r>
              <a:rPr lang="cs-CZ" sz="1600" dirty="0">
                <a:solidFill>
                  <a:prstClr val="black"/>
                </a:solidFill>
                <a:latin typeface="Tw Cen MT"/>
              </a:rPr>
              <a:t>/</a:t>
            </a:r>
            <a:r>
              <a:rPr lang="cs-CZ" sz="1600" dirty="0" err="1">
                <a:solidFill>
                  <a:prstClr val="black"/>
                </a:solidFill>
                <a:latin typeface="Tw Cen MT"/>
              </a:rPr>
              <a:t>imagetech</a:t>
            </a:r>
            <a:r>
              <a:rPr lang="cs-CZ" sz="1600" dirty="0">
                <a:solidFill>
                  <a:prstClr val="black"/>
                </a:solidFill>
                <a:latin typeface="Tw Cen MT"/>
              </a:rPr>
              <a:t>_</a:t>
            </a:r>
            <a:r>
              <a:rPr lang="cs-CZ" sz="1600" dirty="0" err="1">
                <a:solidFill>
                  <a:prstClr val="black"/>
                </a:solidFill>
                <a:latin typeface="Tw Cen MT"/>
              </a:rPr>
              <a:t>realtime</a:t>
            </a:r>
            <a:r>
              <a:rPr lang="cs-CZ" sz="1600" dirty="0">
                <a:solidFill>
                  <a:prstClr val="black"/>
                </a:solidFill>
                <a:latin typeface="Tw Cen MT"/>
              </a:rPr>
              <a:t>_</a:t>
            </a:r>
            <a:r>
              <a:rPr lang="cs-CZ" sz="1600" dirty="0" err="1">
                <a:solidFill>
                  <a:prstClr val="black"/>
                </a:solidFill>
                <a:latin typeface="Tw Cen MT"/>
              </a:rPr>
              <a:t>html.html</a:t>
            </a:r>
            <a:endParaRPr lang="cs-CZ" sz="1600" dirty="0">
              <a:solidFill>
                <a:prstClr val="black"/>
              </a:solidFill>
              <a:latin typeface="Tw Cen M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EGNOS – pozemní segment</a:t>
            </a:r>
          </a:p>
        </p:txBody>
      </p:sp>
      <p:pic>
        <p:nvPicPr>
          <p:cNvPr id="5" name="Picture 3"/>
          <p:cNvPicPr>
            <a:picLocks noChangeAspect="1" noChangeArrowheads="1"/>
          </p:cNvPicPr>
          <p:nvPr/>
        </p:nvPicPr>
        <p:blipFill>
          <a:blip r:embed="rId2" cstate="print"/>
          <a:srcRect/>
          <a:stretch>
            <a:fillRect/>
          </a:stretch>
        </p:blipFill>
        <p:spPr bwMode="auto">
          <a:xfrm>
            <a:off x="1524000" y="4193992"/>
            <a:ext cx="4262414" cy="2664009"/>
          </a:xfrm>
          <a:prstGeom prst="rect">
            <a:avLst/>
          </a:prstGeom>
          <a:noFill/>
          <a:ln w="9525">
            <a:noFill/>
            <a:miter lim="800000"/>
            <a:headEnd/>
            <a:tailEnd/>
          </a:ln>
        </p:spPr>
      </p:pic>
      <p:sp>
        <p:nvSpPr>
          <p:cNvPr id="6" name="Zástupný symbol pro obsah 5"/>
          <p:cNvSpPr>
            <a:spLocks noGrp="1"/>
          </p:cNvSpPr>
          <p:nvPr>
            <p:ph sz="quarter" idx="1"/>
          </p:nvPr>
        </p:nvSpPr>
        <p:spPr>
          <a:xfrm>
            <a:off x="2136648" y="1600200"/>
            <a:ext cx="8153400" cy="2614618"/>
          </a:xfrm>
        </p:spPr>
        <p:txBody>
          <a:bodyPr>
            <a:normAutofit fontScale="92500" lnSpcReduction="10000"/>
          </a:bodyPr>
          <a:lstStyle/>
          <a:p>
            <a:r>
              <a:rPr lang="en-US" dirty="0"/>
              <a:t>34 </a:t>
            </a:r>
            <a:r>
              <a:rPr lang="en-US" b="1" dirty="0"/>
              <a:t>RIMS</a:t>
            </a:r>
            <a:r>
              <a:rPr lang="en-US" dirty="0"/>
              <a:t> (</a:t>
            </a:r>
            <a:r>
              <a:rPr lang="en-US" b="1" dirty="0"/>
              <a:t>R</a:t>
            </a:r>
            <a:r>
              <a:rPr lang="en-US" dirty="0"/>
              <a:t>anging and </a:t>
            </a:r>
            <a:r>
              <a:rPr lang="en-US" b="1" dirty="0"/>
              <a:t>I</a:t>
            </a:r>
            <a:r>
              <a:rPr lang="en-US" dirty="0"/>
              <a:t>ntegrity </a:t>
            </a:r>
            <a:r>
              <a:rPr lang="en-US" b="1" dirty="0"/>
              <a:t>M</a:t>
            </a:r>
            <a:r>
              <a:rPr lang="en-US" dirty="0"/>
              <a:t>onitoring </a:t>
            </a:r>
            <a:r>
              <a:rPr lang="en-US" b="1" dirty="0"/>
              <a:t>S</a:t>
            </a:r>
            <a:r>
              <a:rPr lang="en-US" dirty="0"/>
              <a:t>tations) – </a:t>
            </a:r>
            <a:r>
              <a:rPr lang="cs-CZ" dirty="0"/>
              <a:t>přijímají signál z </a:t>
            </a:r>
            <a:r>
              <a:rPr lang="en-US" dirty="0"/>
              <a:t>US GPS </a:t>
            </a:r>
            <a:r>
              <a:rPr lang="en-US" dirty="0" err="1"/>
              <a:t>satel</a:t>
            </a:r>
            <a:r>
              <a:rPr lang="cs-CZ" dirty="0" err="1"/>
              <a:t>itů</a:t>
            </a:r>
            <a:r>
              <a:rPr lang="en-US" dirty="0"/>
              <a:t>,</a:t>
            </a:r>
          </a:p>
          <a:p>
            <a:r>
              <a:rPr lang="en-US" dirty="0"/>
              <a:t>4 </a:t>
            </a:r>
            <a:r>
              <a:rPr lang="en-US" b="1" dirty="0"/>
              <a:t>MCC</a:t>
            </a:r>
            <a:r>
              <a:rPr lang="en-US" dirty="0"/>
              <a:t> (</a:t>
            </a:r>
            <a:r>
              <a:rPr lang="en-US" b="1" dirty="0"/>
              <a:t>M</a:t>
            </a:r>
            <a:r>
              <a:rPr lang="en-US" dirty="0"/>
              <a:t>ission </a:t>
            </a:r>
            <a:r>
              <a:rPr lang="en-US" b="1" dirty="0"/>
              <a:t>C</a:t>
            </a:r>
            <a:r>
              <a:rPr lang="en-US" dirty="0"/>
              <a:t>ontrol </a:t>
            </a:r>
            <a:r>
              <a:rPr lang="en-US" b="1" dirty="0"/>
              <a:t>C</a:t>
            </a:r>
            <a:r>
              <a:rPr lang="en-US" dirty="0"/>
              <a:t>enters) – </a:t>
            </a:r>
            <a:r>
              <a:rPr lang="cs-CZ" dirty="0"/>
              <a:t>zpracování dat a výpočet korekcí</a:t>
            </a:r>
            <a:r>
              <a:rPr lang="en-US" dirty="0"/>
              <a:t>,</a:t>
            </a:r>
          </a:p>
          <a:p>
            <a:r>
              <a:rPr lang="en-US" dirty="0"/>
              <a:t>6 </a:t>
            </a:r>
            <a:r>
              <a:rPr lang="en-US" b="1" dirty="0"/>
              <a:t>NLES</a:t>
            </a:r>
            <a:r>
              <a:rPr lang="en-US" dirty="0"/>
              <a:t> (</a:t>
            </a:r>
            <a:r>
              <a:rPr lang="en-US" b="1" dirty="0"/>
              <a:t>N</a:t>
            </a:r>
            <a:r>
              <a:rPr lang="en-US" dirty="0"/>
              <a:t>avigation </a:t>
            </a:r>
            <a:r>
              <a:rPr lang="en-US" b="1" dirty="0"/>
              <a:t>L</a:t>
            </a:r>
            <a:r>
              <a:rPr lang="en-US" dirty="0"/>
              <a:t>and </a:t>
            </a:r>
            <a:r>
              <a:rPr lang="en-US" b="1" dirty="0"/>
              <a:t>E</a:t>
            </a:r>
            <a:r>
              <a:rPr lang="en-US" dirty="0"/>
              <a:t>arth </a:t>
            </a:r>
            <a:r>
              <a:rPr lang="en-US" b="1" dirty="0"/>
              <a:t>S</a:t>
            </a:r>
            <a:r>
              <a:rPr lang="en-US" dirty="0"/>
              <a:t>tations) – </a:t>
            </a:r>
            <a:r>
              <a:rPr lang="cs-CZ" dirty="0"/>
              <a:t>přeposílání dat na tři geostacionární satelitní </a:t>
            </a:r>
            <a:r>
              <a:rPr lang="cs-CZ" dirty="0" err="1"/>
              <a:t>transpondéry</a:t>
            </a:r>
            <a:r>
              <a:rPr lang="cs-CZ" dirty="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GNSS </a:t>
            </a:r>
            <a:br>
              <a:rPr lang="cs-CZ" dirty="0"/>
            </a:br>
            <a:r>
              <a:rPr lang="cs-CZ" dirty="0"/>
              <a:t>A SOUŘADNÉ SYSTÉMY </a:t>
            </a:r>
          </a:p>
        </p:txBody>
      </p:sp>
      <p:sp>
        <p:nvSpPr>
          <p:cNvPr id="3" name="Podnadpis 2"/>
          <p:cNvSpPr>
            <a:spLocks noGrp="1"/>
          </p:cNvSpPr>
          <p:nvPr>
            <p:ph type="subTitle" idx="1"/>
          </p:nvPr>
        </p:nvSpPr>
        <p:spPr/>
        <p:txBody>
          <a:bodyPr/>
          <a:lstStyle/>
          <a:p>
            <a:r>
              <a:rPr lang="cs-CZ"/>
              <a:t>Luděk Žalud</a:t>
            </a:r>
            <a:endParaRPr lang="cs-CZ"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EGNOS - zpráva</a:t>
            </a:r>
          </a:p>
        </p:txBody>
      </p:sp>
      <p:sp>
        <p:nvSpPr>
          <p:cNvPr id="3" name="Zástupný symbol pro obsah 2"/>
          <p:cNvSpPr>
            <a:spLocks noGrp="1"/>
          </p:cNvSpPr>
          <p:nvPr>
            <p:ph sz="quarter" idx="1"/>
          </p:nvPr>
        </p:nvSpPr>
        <p:spPr/>
        <p:txBody>
          <a:bodyPr>
            <a:normAutofit/>
          </a:bodyPr>
          <a:lstStyle/>
          <a:p>
            <a:r>
              <a:rPr lang="cs-CZ" dirty="0"/>
              <a:t>Stejná frekvence jako GPS L1, 500bps, FEC (</a:t>
            </a:r>
            <a:r>
              <a:rPr lang="cs-CZ" dirty="0" err="1"/>
              <a:t>forward</a:t>
            </a:r>
            <a:r>
              <a:rPr lang="cs-CZ" dirty="0"/>
              <a:t> </a:t>
            </a:r>
            <a:r>
              <a:rPr lang="cs-CZ" dirty="0" err="1"/>
              <a:t>error</a:t>
            </a:r>
            <a:r>
              <a:rPr lang="cs-CZ" dirty="0"/>
              <a:t> </a:t>
            </a:r>
            <a:r>
              <a:rPr lang="cs-CZ" dirty="0" err="1"/>
              <a:t>correction</a:t>
            </a:r>
            <a:r>
              <a:rPr lang="cs-CZ" dirty="0"/>
              <a:t>)</a:t>
            </a:r>
          </a:p>
          <a:p>
            <a:r>
              <a:rPr lang="cs-CZ" dirty="0"/>
              <a:t>Zpráva je dlouhá 250 bitů, z toho 212 data</a:t>
            </a:r>
          </a:p>
          <a:p>
            <a:pPr lvl="1"/>
            <a:r>
              <a:rPr lang="cs-CZ" dirty="0"/>
              <a:t>informace o integritě systému GPS</a:t>
            </a:r>
          </a:p>
          <a:p>
            <a:pPr lvl="1"/>
            <a:r>
              <a:rPr lang="cs-CZ" dirty="0"/>
              <a:t>dlouhodobé odchylky družic od jejich předpokládaných drah</a:t>
            </a:r>
          </a:p>
          <a:p>
            <a:pPr lvl="1"/>
            <a:r>
              <a:rPr lang="cs-CZ" dirty="0"/>
              <a:t>dlouhodobé a krátkodobé odchylky atomových hodin družic</a:t>
            </a:r>
          </a:p>
          <a:p>
            <a:pPr lvl="1"/>
            <a:r>
              <a:rPr lang="cs-CZ" dirty="0"/>
              <a:t>parametry pro ionosférický model pro Evropu</a:t>
            </a:r>
          </a:p>
          <a:p>
            <a:pPr lvl="1"/>
            <a:r>
              <a:rPr lang="cs-CZ" dirty="0"/>
              <a:t>almanach a navigační zpráva EGNOS družice</a:t>
            </a:r>
          </a:p>
          <a:p>
            <a:endParaRPr lang="cs-CZ"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a:t>
            </a:r>
          </a:p>
        </p:txBody>
      </p:sp>
      <p:sp>
        <p:nvSpPr>
          <p:cNvPr id="3" name="Zástupný symbol pro obsah 2"/>
          <p:cNvSpPr>
            <a:spLocks noGrp="1"/>
          </p:cNvSpPr>
          <p:nvPr>
            <p:ph sz="quarter" idx="1"/>
          </p:nvPr>
        </p:nvSpPr>
        <p:spPr>
          <a:xfrm>
            <a:off x="2136648" y="1600200"/>
            <a:ext cx="8153400" cy="4400568"/>
          </a:xfrm>
        </p:spPr>
        <p:txBody>
          <a:bodyPr>
            <a:normAutofit/>
          </a:bodyPr>
          <a:lstStyle/>
          <a:p>
            <a:r>
              <a:rPr lang="cs-CZ" dirty="0" err="1"/>
              <a:t>Real</a:t>
            </a:r>
            <a:r>
              <a:rPr lang="cs-CZ" dirty="0"/>
              <a:t>-</a:t>
            </a:r>
            <a:r>
              <a:rPr lang="cs-CZ" dirty="0" err="1"/>
              <a:t>Time</a:t>
            </a:r>
            <a:r>
              <a:rPr lang="cs-CZ" dirty="0"/>
              <a:t> </a:t>
            </a:r>
            <a:r>
              <a:rPr lang="cs-CZ" dirty="0" err="1"/>
              <a:t>Kinematics</a:t>
            </a:r>
            <a:r>
              <a:rPr lang="cs-CZ" dirty="0"/>
              <a:t> </a:t>
            </a:r>
          </a:p>
          <a:p>
            <a:r>
              <a:rPr lang="cs-CZ" dirty="0" err="1"/>
              <a:t>carrier</a:t>
            </a:r>
            <a:r>
              <a:rPr lang="cs-CZ" dirty="0"/>
              <a:t> </a:t>
            </a:r>
            <a:r>
              <a:rPr lang="cs-CZ" dirty="0" err="1"/>
              <a:t>phase</a:t>
            </a:r>
            <a:r>
              <a:rPr lang="cs-CZ" dirty="0"/>
              <a:t> (vs. </a:t>
            </a:r>
            <a:r>
              <a:rPr lang="cs-CZ" dirty="0" err="1"/>
              <a:t>code</a:t>
            </a:r>
            <a:r>
              <a:rPr lang="cs-CZ" dirty="0"/>
              <a:t> </a:t>
            </a:r>
            <a:r>
              <a:rPr lang="cs-CZ" dirty="0" err="1"/>
              <a:t>phase</a:t>
            </a:r>
            <a:r>
              <a:rPr lang="cs-CZ" dirty="0"/>
              <a:t> u běžného měření) – u GPS často označován </a:t>
            </a:r>
            <a:r>
              <a:rPr lang="cs-CZ" dirty="0" err="1"/>
              <a:t>Carrier</a:t>
            </a:r>
            <a:r>
              <a:rPr lang="cs-CZ" dirty="0"/>
              <a:t>-</a:t>
            </a:r>
            <a:r>
              <a:rPr lang="cs-CZ" dirty="0" err="1"/>
              <a:t>Phase</a:t>
            </a:r>
            <a:r>
              <a:rPr lang="cs-CZ" dirty="0"/>
              <a:t> </a:t>
            </a:r>
            <a:r>
              <a:rPr lang="cs-CZ" dirty="0" err="1"/>
              <a:t>Enhancement</a:t>
            </a:r>
            <a:r>
              <a:rPr lang="cs-CZ" dirty="0"/>
              <a:t> (CPGPS)</a:t>
            </a:r>
          </a:p>
          <a:p>
            <a:r>
              <a:rPr lang="cs-CZ" dirty="0" err="1"/>
              <a:t>Integer</a:t>
            </a:r>
            <a:r>
              <a:rPr lang="cs-CZ" dirty="0"/>
              <a:t> </a:t>
            </a:r>
            <a:r>
              <a:rPr lang="cs-CZ" dirty="0" err="1"/>
              <a:t>ambiguity</a:t>
            </a:r>
            <a:endParaRPr lang="cs-CZ" dirty="0"/>
          </a:p>
          <a:p>
            <a:r>
              <a:rPr lang="cs-CZ" dirty="0"/>
              <a:t>Použitelné pro GPS, GLONASS, Galileo</a:t>
            </a:r>
          </a:p>
          <a:p>
            <a:r>
              <a:rPr lang="cs-CZ" dirty="0"/>
              <a:t>Jedna referenční stanice poskytuje korekční data v reálném čase až k centimetrové přesnosti</a:t>
            </a:r>
          </a:p>
        </p:txBody>
      </p:sp>
      <p:sp>
        <p:nvSpPr>
          <p:cNvPr id="4" name="Obdélník 3"/>
          <p:cNvSpPr/>
          <p:nvPr/>
        </p:nvSpPr>
        <p:spPr>
          <a:xfrm>
            <a:off x="3024166" y="6215082"/>
            <a:ext cx="6286544" cy="369332"/>
          </a:xfrm>
          <a:prstGeom prst="rect">
            <a:avLst/>
          </a:prstGeom>
        </p:spPr>
        <p:txBody>
          <a:bodyPr wrap="square">
            <a:spAutoFit/>
          </a:bodyPr>
          <a:lstStyle/>
          <a:p>
            <a:pPr defTabSz="914400"/>
            <a:r>
              <a:rPr lang="cs-CZ" dirty="0">
                <a:solidFill>
                  <a:prstClr val="black"/>
                </a:solidFill>
                <a:latin typeface="Tw Cen MT"/>
              </a:rPr>
              <a:t>http://www.</a:t>
            </a:r>
            <a:r>
              <a:rPr lang="cs-CZ" dirty="0" err="1">
                <a:solidFill>
                  <a:prstClr val="black"/>
                </a:solidFill>
                <a:latin typeface="Tw Cen MT"/>
              </a:rPr>
              <a:t>promagellangps.com</a:t>
            </a:r>
            <a:r>
              <a:rPr lang="cs-CZ" dirty="0">
                <a:solidFill>
                  <a:prstClr val="black"/>
                </a:solidFill>
                <a:latin typeface="Tw Cen MT"/>
              </a:rPr>
              <a:t>/</a:t>
            </a:r>
            <a:r>
              <a:rPr lang="cs-CZ" dirty="0" err="1">
                <a:solidFill>
                  <a:prstClr val="black"/>
                </a:solidFill>
                <a:latin typeface="Tw Cen MT"/>
              </a:rPr>
              <a:t>en</a:t>
            </a:r>
            <a:r>
              <a:rPr lang="cs-CZ" dirty="0">
                <a:solidFill>
                  <a:prstClr val="black"/>
                </a:solidFill>
                <a:latin typeface="Tw Cen MT"/>
              </a:rPr>
              <a:t>/</a:t>
            </a:r>
            <a:r>
              <a:rPr lang="cs-CZ" dirty="0" err="1">
                <a:solidFill>
                  <a:prstClr val="black"/>
                </a:solidFill>
                <a:latin typeface="Tw Cen MT"/>
              </a:rPr>
              <a:t>products</a:t>
            </a:r>
            <a:r>
              <a:rPr lang="cs-CZ" dirty="0">
                <a:solidFill>
                  <a:prstClr val="black"/>
                </a:solidFill>
                <a:latin typeface="Tw Cen MT"/>
              </a:rPr>
              <a:t>/</a:t>
            </a:r>
            <a:r>
              <a:rPr lang="cs-CZ" dirty="0" err="1">
                <a:solidFill>
                  <a:prstClr val="black"/>
                </a:solidFill>
                <a:latin typeface="Tw Cen MT"/>
              </a:rPr>
              <a:t>aboutgps</a:t>
            </a:r>
            <a:r>
              <a:rPr lang="cs-CZ" dirty="0">
                <a:solidFill>
                  <a:prstClr val="black"/>
                </a:solidFill>
                <a:latin typeface="Tw Cen MT"/>
              </a:rPr>
              <a:t>/</a:t>
            </a:r>
            <a:r>
              <a:rPr lang="cs-CZ" dirty="0" err="1">
                <a:solidFill>
                  <a:prstClr val="black"/>
                </a:solidFill>
                <a:latin typeface="Tw Cen MT"/>
              </a:rPr>
              <a:t>rtk.asp</a:t>
            </a:r>
            <a:endParaRPr lang="cs-CZ" dirty="0">
              <a:solidFill>
                <a:prstClr val="black"/>
              </a:solidFill>
              <a:latin typeface="Tw Cen M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 - vysvětlení</a:t>
            </a:r>
          </a:p>
        </p:txBody>
      </p:sp>
      <p:sp>
        <p:nvSpPr>
          <p:cNvPr id="3" name="Zástupný symbol pro obsah 2"/>
          <p:cNvSpPr>
            <a:spLocks noGrp="1"/>
          </p:cNvSpPr>
          <p:nvPr>
            <p:ph sz="quarter" idx="1"/>
          </p:nvPr>
        </p:nvSpPr>
        <p:spPr/>
        <p:txBody>
          <a:bodyPr>
            <a:normAutofit fontScale="92500"/>
          </a:bodyPr>
          <a:lstStyle/>
          <a:p>
            <a:r>
              <a:rPr lang="cs-CZ" dirty="0"/>
              <a:t>Běžná přesnost při korelaci je 1</a:t>
            </a:r>
            <a:r>
              <a:rPr lang="en-US" dirty="0"/>
              <a:t>%</a:t>
            </a:r>
            <a:r>
              <a:rPr lang="cs-CZ" dirty="0"/>
              <a:t> šířky bitu</a:t>
            </a:r>
          </a:p>
          <a:p>
            <a:r>
              <a:rPr lang="cs-CZ" dirty="0"/>
              <a:t>Pro C/A u L1 GPS, kde je šířka bitu 0,98µs je to tedy cca 0,01µs, což představuje asi 3 metry</a:t>
            </a:r>
          </a:p>
          <a:p>
            <a:r>
              <a:rPr lang="cs-CZ" dirty="0"/>
              <a:t>U P(Y) kódu je 10x rychlejší </a:t>
            </a:r>
            <a:r>
              <a:rPr lang="cs-CZ" dirty="0" err="1"/>
              <a:t>spreding</a:t>
            </a:r>
            <a:r>
              <a:rPr lang="cs-CZ" dirty="0"/>
              <a:t> </a:t>
            </a:r>
            <a:r>
              <a:rPr lang="cs-CZ" dirty="0" err="1"/>
              <a:t>code</a:t>
            </a:r>
            <a:r>
              <a:rPr lang="cs-CZ" dirty="0"/>
              <a:t>, takže je tato principielní nepřesnost cca 30cm</a:t>
            </a:r>
          </a:p>
          <a:p>
            <a:r>
              <a:rPr lang="cs-CZ" dirty="0"/>
              <a:t>U L1 je délka vlny 19cm, přesnost měření vzdálenosti je tedy asi 1,9mm </a:t>
            </a:r>
          </a:p>
          <a:p>
            <a:endParaRPr lang="cs-CZ" dirty="0"/>
          </a:p>
          <a:p>
            <a:r>
              <a:rPr lang="cs-CZ" dirty="0"/>
              <a:t>POZOR – jde o teoretickou přesnost měření vzdáleností od satelitů bez všech dalších chyb</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Chyby – geometrické rozmístění družic</a:t>
            </a:r>
          </a:p>
        </p:txBody>
      </p:sp>
      <p:sp>
        <p:nvSpPr>
          <p:cNvPr id="3" name="Zástupný symbol pro obsah 2"/>
          <p:cNvSpPr>
            <a:spLocks noGrp="1"/>
          </p:cNvSpPr>
          <p:nvPr>
            <p:ph sz="quarter" idx="1"/>
          </p:nvPr>
        </p:nvSpPr>
        <p:spPr/>
        <p:txBody>
          <a:bodyPr/>
          <a:lstStyle/>
          <a:p>
            <a:r>
              <a:rPr lang="cs-CZ" dirty="0"/>
              <a:t>Chybu měření obecně ovlivňuje rozmístění družic na hemisféře – DOP (</a:t>
            </a:r>
            <a:r>
              <a:rPr lang="cs-CZ" dirty="0" err="1"/>
              <a:t>Dilution</a:t>
            </a:r>
            <a:r>
              <a:rPr lang="cs-CZ" dirty="0"/>
              <a:t> </a:t>
            </a:r>
            <a:r>
              <a:rPr lang="cs-CZ" dirty="0" err="1"/>
              <a:t>of</a:t>
            </a:r>
            <a:r>
              <a:rPr lang="cs-CZ" dirty="0"/>
              <a:t> </a:t>
            </a:r>
            <a:r>
              <a:rPr lang="cs-CZ" dirty="0" err="1"/>
              <a:t>Precision</a:t>
            </a:r>
            <a:r>
              <a:rPr lang="cs-CZ" dirty="0"/>
              <a:t>)</a:t>
            </a:r>
          </a:p>
          <a:p>
            <a:pPr lvl="1"/>
            <a:r>
              <a:rPr lang="cs-CZ" dirty="0"/>
              <a:t>HDOP – Horizontální</a:t>
            </a:r>
          </a:p>
          <a:p>
            <a:pPr lvl="1"/>
            <a:r>
              <a:rPr lang="cs-CZ" dirty="0"/>
              <a:t>VDOP – Vertikální</a:t>
            </a:r>
          </a:p>
          <a:p>
            <a:pPr lvl="1"/>
            <a:r>
              <a:rPr lang="cs-CZ" dirty="0"/>
              <a:t>PDOP – prostorový</a:t>
            </a:r>
          </a:p>
          <a:p>
            <a:pPr lvl="1"/>
            <a:r>
              <a:rPr lang="cs-CZ" dirty="0"/>
              <a:t>TDOP – časový</a:t>
            </a:r>
          </a:p>
          <a:p>
            <a:pPr lvl="1"/>
            <a:r>
              <a:rPr lang="cs-CZ" dirty="0"/>
              <a:t>GDOP – geometrický</a:t>
            </a:r>
          </a:p>
          <a:p>
            <a:r>
              <a:rPr lang="cs-CZ" dirty="0"/>
              <a:t>V českých zemích lze očekávat průměrné hodnoty PDOP=1.9 s rozsahem 1.35-3.6</a:t>
            </a:r>
          </a:p>
          <a:p>
            <a:pPr lvl="1">
              <a:buNone/>
            </a:pPr>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 - vysvětlení</a:t>
            </a:r>
          </a:p>
        </p:txBody>
      </p:sp>
      <p:sp>
        <p:nvSpPr>
          <p:cNvPr id="3" name="Zástupný symbol pro obsah 2"/>
          <p:cNvSpPr>
            <a:spLocks noGrp="1"/>
          </p:cNvSpPr>
          <p:nvPr>
            <p:ph sz="quarter" idx="1"/>
          </p:nvPr>
        </p:nvSpPr>
        <p:spPr>
          <a:xfrm>
            <a:off x="2136648" y="1600200"/>
            <a:ext cx="8153400" cy="2828932"/>
          </a:xfrm>
        </p:spPr>
        <p:txBody>
          <a:bodyPr>
            <a:normAutofit fontScale="77500" lnSpcReduction="20000"/>
          </a:bodyPr>
          <a:lstStyle/>
          <a:p>
            <a:r>
              <a:rPr lang="cs-CZ" dirty="0"/>
              <a:t>Největším problémem RTK je „srovnání“ signálů</a:t>
            </a:r>
          </a:p>
          <a:p>
            <a:r>
              <a:rPr lang="cs-CZ" dirty="0"/>
              <a:t>GNSS „</a:t>
            </a:r>
            <a:r>
              <a:rPr lang="cs-CZ" dirty="0" err="1"/>
              <a:t>spreading</a:t>
            </a:r>
            <a:r>
              <a:rPr lang="cs-CZ" dirty="0"/>
              <a:t>“ kódy jsou navrženy tak, aby „srovnání“ bylo snadné a jednoznačné</a:t>
            </a:r>
          </a:p>
          <a:p>
            <a:r>
              <a:rPr lang="cs-CZ" dirty="0"/>
              <a:t>Chyby jsou tedy v násobcích vzdálenosti odpovídající délce vlny – cca 19cm – tzv. </a:t>
            </a:r>
            <a:r>
              <a:rPr lang="cs-CZ" b="1" dirty="0" err="1"/>
              <a:t>integer</a:t>
            </a:r>
            <a:r>
              <a:rPr lang="cs-CZ" b="1" dirty="0"/>
              <a:t> </a:t>
            </a:r>
            <a:r>
              <a:rPr lang="cs-CZ" b="1" dirty="0" err="1"/>
              <a:t>ambiguity</a:t>
            </a:r>
            <a:r>
              <a:rPr lang="cs-CZ" b="1" dirty="0"/>
              <a:t> </a:t>
            </a:r>
            <a:r>
              <a:rPr lang="cs-CZ" b="1" dirty="0" err="1"/>
              <a:t>problem</a:t>
            </a:r>
            <a:endParaRPr lang="cs-CZ" dirty="0"/>
          </a:p>
          <a:p>
            <a:r>
              <a:rPr lang="cs-CZ" dirty="0"/>
              <a:t>Tento je řešen statisticky (komparací s C/A </a:t>
            </a:r>
            <a:r>
              <a:rPr lang="cs-CZ" dirty="0" err="1"/>
              <a:t>a</a:t>
            </a:r>
            <a:r>
              <a:rPr lang="cs-CZ" dirty="0"/>
              <a:t> vzdálenostmi od dalších satelitů) – tj. řešení konverguje</a:t>
            </a:r>
          </a:p>
          <a:p>
            <a:r>
              <a:rPr lang="cs-CZ" dirty="0"/>
              <a:t>Typická potřebná doba asi 10 minut</a:t>
            </a:r>
          </a:p>
        </p:txBody>
      </p:sp>
      <p:pic>
        <p:nvPicPr>
          <p:cNvPr id="1026" name="Picture 2"/>
          <p:cNvPicPr>
            <a:picLocks noChangeAspect="1" noChangeArrowheads="1"/>
          </p:cNvPicPr>
          <p:nvPr/>
        </p:nvPicPr>
        <p:blipFill>
          <a:blip r:embed="rId2" cstate="print"/>
          <a:srcRect/>
          <a:stretch>
            <a:fillRect/>
          </a:stretch>
        </p:blipFill>
        <p:spPr bwMode="auto">
          <a:xfrm>
            <a:off x="6453190" y="4440589"/>
            <a:ext cx="4214810" cy="241741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 - vysvětlení</a:t>
            </a:r>
          </a:p>
        </p:txBody>
      </p:sp>
      <p:sp>
        <p:nvSpPr>
          <p:cNvPr id="3" name="Zástupný symbol pro obsah 2"/>
          <p:cNvSpPr>
            <a:spLocks noGrp="1"/>
          </p:cNvSpPr>
          <p:nvPr>
            <p:ph sz="quarter" idx="1"/>
          </p:nvPr>
        </p:nvSpPr>
        <p:spPr>
          <a:xfrm>
            <a:off x="2136648" y="1600200"/>
            <a:ext cx="8153400" cy="4829196"/>
          </a:xfrm>
        </p:spPr>
        <p:txBody>
          <a:bodyPr>
            <a:normAutofit lnSpcReduction="10000"/>
          </a:bodyPr>
          <a:lstStyle/>
          <a:p>
            <a:r>
              <a:rPr lang="cs-CZ" dirty="0"/>
              <a:t>V praxi jedna základnová stanice (Base Station) a více mobilních stanic (</a:t>
            </a:r>
            <a:r>
              <a:rPr lang="cs-CZ" dirty="0" err="1"/>
              <a:t>Rover</a:t>
            </a:r>
            <a:r>
              <a:rPr lang="cs-CZ" dirty="0"/>
              <a:t>)</a:t>
            </a:r>
          </a:p>
          <a:p>
            <a:r>
              <a:rPr lang="cs-CZ" dirty="0"/>
              <a:t>Base station přeposílá fázi nosné a ta je v </a:t>
            </a:r>
            <a:r>
              <a:rPr lang="cs-CZ" dirty="0" err="1"/>
              <a:t>Roveru</a:t>
            </a:r>
            <a:r>
              <a:rPr lang="cs-CZ" dirty="0"/>
              <a:t> porovnávána</a:t>
            </a:r>
          </a:p>
          <a:p>
            <a:r>
              <a:rPr lang="cs-CZ" dirty="0"/>
              <a:t>Obvyklá maximální přesnost</a:t>
            </a:r>
          </a:p>
          <a:p>
            <a:pPr lvl="1"/>
            <a:r>
              <a:rPr lang="cs-CZ" dirty="0"/>
              <a:t>1cm ±2 </a:t>
            </a:r>
            <a:r>
              <a:rPr lang="cs-CZ" dirty="0" err="1"/>
              <a:t>ppm</a:t>
            </a:r>
            <a:r>
              <a:rPr lang="cs-CZ" dirty="0"/>
              <a:t> (</a:t>
            </a:r>
            <a:r>
              <a:rPr lang="cs-CZ" dirty="0" err="1"/>
              <a:t>parts</a:t>
            </a:r>
            <a:r>
              <a:rPr lang="cs-CZ" dirty="0"/>
              <a:t> per milion) horizontálně</a:t>
            </a:r>
          </a:p>
          <a:p>
            <a:pPr lvl="1"/>
            <a:r>
              <a:rPr lang="cs-CZ" dirty="0"/>
              <a:t>2cm ±2 </a:t>
            </a:r>
            <a:r>
              <a:rPr lang="cs-CZ" dirty="0" err="1"/>
              <a:t>ppm</a:t>
            </a:r>
            <a:r>
              <a:rPr lang="cs-CZ" dirty="0"/>
              <a:t> vertikálně</a:t>
            </a:r>
          </a:p>
          <a:p>
            <a:r>
              <a:rPr lang="cs-CZ" dirty="0" err="1"/>
              <a:t>Virtual</a:t>
            </a:r>
            <a:r>
              <a:rPr lang="cs-CZ" dirty="0"/>
              <a:t> Reference Station (VRS) – síť referenčních stanic, stanice je vypočtena – přesnost závisí na četnosti stanic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 - typy</a:t>
            </a:r>
          </a:p>
        </p:txBody>
      </p:sp>
      <p:sp>
        <p:nvSpPr>
          <p:cNvPr id="3" name="Zástupný symbol pro obsah 2"/>
          <p:cNvSpPr>
            <a:spLocks noGrp="1"/>
          </p:cNvSpPr>
          <p:nvPr>
            <p:ph sz="quarter" idx="1"/>
          </p:nvPr>
        </p:nvSpPr>
        <p:spPr>
          <a:xfrm>
            <a:off x="2136648" y="1600200"/>
            <a:ext cx="4316542" cy="5043510"/>
          </a:xfrm>
        </p:spPr>
        <p:txBody>
          <a:bodyPr>
            <a:normAutofit fontScale="85000" lnSpcReduction="20000"/>
          </a:bodyPr>
          <a:lstStyle/>
          <a:p>
            <a:r>
              <a:rPr lang="cs-CZ" dirty="0"/>
              <a:t>Poplatné firemnímu řešení</a:t>
            </a:r>
          </a:p>
          <a:p>
            <a:r>
              <a:rPr lang="cs-CZ" dirty="0"/>
              <a:t>Magellan</a:t>
            </a:r>
          </a:p>
          <a:p>
            <a:pPr lvl="1"/>
            <a:r>
              <a:rPr lang="cs-CZ" dirty="0"/>
              <a:t>Běžné RTK</a:t>
            </a:r>
          </a:p>
          <a:p>
            <a:pPr lvl="1"/>
            <a:r>
              <a:rPr lang="cs-CZ" dirty="0" err="1"/>
              <a:t>Moving</a:t>
            </a:r>
            <a:r>
              <a:rPr lang="cs-CZ" dirty="0"/>
              <a:t> Base</a:t>
            </a:r>
          </a:p>
          <a:p>
            <a:pPr lvl="2"/>
            <a:r>
              <a:rPr lang="cs-CZ" dirty="0"/>
              <a:t>Teoreticky stejná přesnost jako běžná RTK</a:t>
            </a:r>
          </a:p>
          <a:p>
            <a:pPr lvl="1"/>
            <a:r>
              <a:rPr lang="cs-CZ" dirty="0" err="1"/>
              <a:t>Heading</a:t>
            </a:r>
            <a:endParaRPr lang="cs-CZ" dirty="0"/>
          </a:p>
          <a:p>
            <a:pPr lvl="2"/>
            <a:r>
              <a:rPr lang="cs-CZ" dirty="0"/>
              <a:t>Dvě antény připevněny na vozidle, dva přijímače propojeny sériovou linkou</a:t>
            </a:r>
          </a:p>
          <a:p>
            <a:pPr lvl="2"/>
            <a:r>
              <a:rPr lang="cs-CZ" dirty="0"/>
              <a:t>Vzdálenost antén </a:t>
            </a:r>
            <a:r>
              <a:rPr lang="cs-CZ" dirty="0" err="1"/>
              <a:t>msí</a:t>
            </a:r>
            <a:r>
              <a:rPr lang="cs-CZ" dirty="0"/>
              <a:t> být známa s milimetrovou přesností</a:t>
            </a:r>
          </a:p>
          <a:p>
            <a:pPr lvl="2"/>
            <a:r>
              <a:rPr lang="cs-CZ" dirty="0"/>
              <a:t>Vzdálenost může být v řádu desítek metrů</a:t>
            </a:r>
          </a:p>
          <a:p>
            <a:pPr lvl="2"/>
            <a:r>
              <a:rPr lang="cs-CZ" dirty="0"/>
              <a:t>Přesnost je funkcí vzdálenosti – lineárně stoupá se vzdáleností</a:t>
            </a:r>
          </a:p>
        </p:txBody>
      </p:sp>
      <p:pic>
        <p:nvPicPr>
          <p:cNvPr id="2050" name="Picture 2"/>
          <p:cNvPicPr>
            <a:picLocks noChangeAspect="1" noChangeArrowheads="1"/>
          </p:cNvPicPr>
          <p:nvPr/>
        </p:nvPicPr>
        <p:blipFill>
          <a:blip r:embed="rId2" cstate="print"/>
          <a:srcRect/>
          <a:stretch>
            <a:fillRect/>
          </a:stretch>
        </p:blipFill>
        <p:spPr bwMode="auto">
          <a:xfrm>
            <a:off x="7986720" y="1928802"/>
            <a:ext cx="2681281" cy="16200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979644" y="3587788"/>
            <a:ext cx="2688356" cy="162716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979644" y="5230838"/>
            <a:ext cx="2688356" cy="162716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RTK</a:t>
            </a:r>
          </a:p>
        </p:txBody>
      </p:sp>
      <p:sp>
        <p:nvSpPr>
          <p:cNvPr id="3" name="Zástupný symbol pro obsah 2"/>
          <p:cNvSpPr>
            <a:spLocks noGrp="1"/>
          </p:cNvSpPr>
          <p:nvPr>
            <p:ph sz="quarter" idx="1"/>
          </p:nvPr>
        </p:nvSpPr>
        <p:spPr>
          <a:xfrm>
            <a:off x="2136648" y="1600200"/>
            <a:ext cx="3173534" cy="4495800"/>
          </a:xfrm>
        </p:spPr>
        <p:txBody>
          <a:bodyPr>
            <a:normAutofit fontScale="85000" lnSpcReduction="10000"/>
          </a:bodyPr>
          <a:lstStyle/>
          <a:p>
            <a:r>
              <a:rPr lang="cs-CZ" dirty="0"/>
              <a:t>PDOP</a:t>
            </a:r>
          </a:p>
          <a:p>
            <a:r>
              <a:rPr lang="cs-CZ" dirty="0"/>
              <a:t>GPS-</a:t>
            </a:r>
            <a:r>
              <a:rPr lang="cs-CZ" dirty="0" err="1"/>
              <a:t>only</a:t>
            </a:r>
            <a:r>
              <a:rPr lang="cs-CZ" dirty="0"/>
              <a:t> RTK</a:t>
            </a:r>
          </a:p>
          <a:p>
            <a:r>
              <a:rPr lang="cs-CZ" dirty="0"/>
              <a:t>RTK </a:t>
            </a:r>
            <a:r>
              <a:rPr lang="cs-CZ" dirty="0" err="1"/>
              <a:t>potřeuje</a:t>
            </a:r>
            <a:r>
              <a:rPr lang="cs-CZ" dirty="0"/>
              <a:t> alespoň 6 satelitů nad 12 stupňů a PDOP (</a:t>
            </a:r>
            <a:r>
              <a:rPr lang="cs-CZ" dirty="0" err="1"/>
              <a:t>position</a:t>
            </a:r>
            <a:r>
              <a:rPr lang="cs-CZ" dirty="0"/>
              <a:t> </a:t>
            </a:r>
            <a:r>
              <a:rPr lang="cs-CZ" dirty="0" err="1"/>
              <a:t>dilution</a:t>
            </a:r>
            <a:r>
              <a:rPr lang="cs-CZ" dirty="0"/>
              <a:t> </a:t>
            </a:r>
            <a:r>
              <a:rPr lang="cs-CZ" dirty="0" err="1"/>
              <a:t>of</a:t>
            </a:r>
            <a:r>
              <a:rPr lang="cs-CZ" dirty="0"/>
              <a:t> </a:t>
            </a:r>
            <a:r>
              <a:rPr lang="cs-CZ" dirty="0" err="1"/>
              <a:t>precision</a:t>
            </a:r>
            <a:r>
              <a:rPr lang="cs-CZ" dirty="0"/>
              <a:t>) menší než 3.0</a:t>
            </a:r>
          </a:p>
          <a:p>
            <a:r>
              <a:rPr lang="cs-CZ" dirty="0"/>
              <a:t>Velmi často je používán GLONASS a 2-frekvenční přístroje</a:t>
            </a:r>
          </a:p>
        </p:txBody>
      </p:sp>
      <p:pic>
        <p:nvPicPr>
          <p:cNvPr id="2050" name="Picture 2"/>
          <p:cNvPicPr>
            <a:picLocks noChangeAspect="1" noChangeArrowheads="1"/>
          </p:cNvPicPr>
          <p:nvPr/>
        </p:nvPicPr>
        <p:blipFill>
          <a:blip r:embed="rId2" cstate="print"/>
          <a:srcRect/>
          <a:stretch>
            <a:fillRect/>
          </a:stretch>
        </p:blipFill>
        <p:spPr bwMode="auto">
          <a:xfrm>
            <a:off x="5738811" y="3357563"/>
            <a:ext cx="4578037" cy="2743189"/>
          </a:xfrm>
          <a:prstGeom prst="rect">
            <a:avLst/>
          </a:prstGeom>
          <a:noFill/>
          <a:ln w="9525">
            <a:noFill/>
            <a:miter lim="800000"/>
            <a:headEnd/>
            <a:tailEnd/>
          </a:ln>
        </p:spPr>
      </p:pic>
      <p:sp>
        <p:nvSpPr>
          <p:cNvPr id="5" name="Obdélník 4"/>
          <p:cNvSpPr/>
          <p:nvPr/>
        </p:nvSpPr>
        <p:spPr>
          <a:xfrm>
            <a:off x="5667372" y="1785927"/>
            <a:ext cx="4572000" cy="1200329"/>
          </a:xfrm>
          <a:prstGeom prst="rect">
            <a:avLst/>
          </a:prstGeom>
        </p:spPr>
        <p:txBody>
          <a:bodyPr>
            <a:spAutoFit/>
          </a:bodyPr>
          <a:lstStyle/>
          <a:p>
            <a:pPr defTabSz="914400"/>
            <a:r>
              <a:rPr lang="en-US" b="1" i="1" dirty="0">
                <a:solidFill>
                  <a:prstClr val="black"/>
                </a:solidFill>
                <a:latin typeface="Tw Cen MT"/>
              </a:rPr>
              <a:t>“Do you or your crews experience GPS “brownouts” where you have to wait for the GPS constellation to change before you can continue using your GPS system?”</a:t>
            </a:r>
            <a:endParaRPr lang="en-US" b="1" dirty="0">
              <a:solidFill>
                <a:prstClr val="black"/>
              </a:solidFill>
              <a:latin typeface="Tw Cen MT"/>
            </a:endParaRPr>
          </a:p>
        </p:txBody>
      </p:sp>
      <p:sp>
        <p:nvSpPr>
          <p:cNvPr id="6" name="Obdélník 5"/>
          <p:cNvSpPr/>
          <p:nvPr/>
        </p:nvSpPr>
        <p:spPr>
          <a:xfrm>
            <a:off x="1952596" y="6357958"/>
            <a:ext cx="8429684" cy="369332"/>
          </a:xfrm>
          <a:prstGeom prst="rect">
            <a:avLst/>
          </a:prstGeom>
        </p:spPr>
        <p:txBody>
          <a:bodyPr wrap="square">
            <a:spAutoFit/>
          </a:bodyPr>
          <a:lstStyle/>
          <a:p>
            <a:pPr defTabSz="914400"/>
            <a:r>
              <a:rPr lang="cs-CZ" dirty="0">
                <a:solidFill>
                  <a:prstClr val="black"/>
                </a:solidFill>
                <a:latin typeface="Tw Cen MT"/>
              </a:rPr>
              <a:t>http://www.</a:t>
            </a:r>
            <a:r>
              <a:rPr lang="cs-CZ" dirty="0" err="1">
                <a:solidFill>
                  <a:prstClr val="black"/>
                </a:solidFill>
                <a:latin typeface="Tw Cen MT"/>
              </a:rPr>
              <a:t>gpsworld.com</a:t>
            </a:r>
            <a:r>
              <a:rPr lang="cs-CZ" dirty="0">
                <a:solidFill>
                  <a:prstClr val="black"/>
                </a:solidFill>
                <a:latin typeface="Tw Cen MT"/>
              </a:rPr>
              <a:t>/</a:t>
            </a:r>
            <a:r>
              <a:rPr lang="cs-CZ" dirty="0" err="1">
                <a:solidFill>
                  <a:prstClr val="black"/>
                </a:solidFill>
                <a:latin typeface="Tw Cen MT"/>
              </a:rPr>
              <a:t>survey</a:t>
            </a:r>
            <a:r>
              <a:rPr lang="cs-CZ" dirty="0">
                <a:solidFill>
                  <a:prstClr val="black"/>
                </a:solidFill>
                <a:latin typeface="Tw Cen MT"/>
              </a:rPr>
              <a:t>/</a:t>
            </a:r>
            <a:r>
              <a:rPr lang="cs-CZ" dirty="0" err="1">
                <a:solidFill>
                  <a:prstClr val="black"/>
                </a:solidFill>
                <a:latin typeface="Tw Cen MT"/>
              </a:rPr>
              <a:t>gps</a:t>
            </a:r>
            <a:r>
              <a:rPr lang="cs-CZ" dirty="0">
                <a:solidFill>
                  <a:prstClr val="black"/>
                </a:solidFill>
                <a:latin typeface="Tw Cen MT"/>
              </a:rPr>
              <a:t>-</a:t>
            </a:r>
            <a:r>
              <a:rPr lang="cs-CZ" dirty="0" err="1">
                <a:solidFill>
                  <a:prstClr val="black"/>
                </a:solidFill>
                <a:latin typeface="Tw Cen MT"/>
              </a:rPr>
              <a:t>constellation</a:t>
            </a:r>
            <a:r>
              <a:rPr lang="cs-CZ" dirty="0">
                <a:solidFill>
                  <a:prstClr val="black"/>
                </a:solidFill>
                <a:latin typeface="Tw Cen MT"/>
              </a:rPr>
              <a:t>-management-</a:t>
            </a:r>
            <a:r>
              <a:rPr lang="cs-CZ" dirty="0" err="1">
                <a:solidFill>
                  <a:prstClr val="black"/>
                </a:solidFill>
                <a:latin typeface="Tw Cen MT"/>
              </a:rPr>
              <a:t>playing</a:t>
            </a:r>
            <a:r>
              <a:rPr lang="cs-CZ" dirty="0">
                <a:solidFill>
                  <a:prstClr val="black"/>
                </a:solidFill>
                <a:latin typeface="Tw Cen MT"/>
              </a:rPr>
              <a:t>-not-lose-9062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A-GPS</a:t>
            </a:r>
          </a:p>
        </p:txBody>
      </p:sp>
      <p:sp>
        <p:nvSpPr>
          <p:cNvPr id="3" name="Zástupný symbol pro obsah 2"/>
          <p:cNvSpPr>
            <a:spLocks noGrp="1"/>
          </p:cNvSpPr>
          <p:nvPr>
            <p:ph sz="quarter" idx="1"/>
          </p:nvPr>
        </p:nvSpPr>
        <p:spPr/>
        <p:txBody>
          <a:bodyPr>
            <a:normAutofit fontScale="85000" lnSpcReduction="20000"/>
          </a:bodyPr>
          <a:lstStyle/>
          <a:p>
            <a:r>
              <a:rPr lang="cs-CZ" dirty="0"/>
              <a:t>Použití především v mobilních telefonech – je třeba připojení k síti</a:t>
            </a:r>
          </a:p>
          <a:p>
            <a:r>
              <a:rPr lang="cs-CZ" dirty="0"/>
              <a:t>Především zrychlení primární lokalizace, dále </a:t>
            </a:r>
            <a:r>
              <a:rPr lang="cs-CZ" dirty="0" err="1"/>
              <a:t>umožňení</a:t>
            </a:r>
            <a:r>
              <a:rPr lang="cs-CZ" dirty="0"/>
              <a:t> příjmu ve špatných podmínkách</a:t>
            </a:r>
          </a:p>
          <a:p>
            <a:r>
              <a:rPr lang="cs-CZ" dirty="0"/>
              <a:t>2 hlavní přístupy:</a:t>
            </a:r>
          </a:p>
          <a:p>
            <a:pPr lvl="1"/>
            <a:r>
              <a:rPr lang="cs-CZ" dirty="0"/>
              <a:t>Zaslání podpůrných informací</a:t>
            </a:r>
          </a:p>
          <a:p>
            <a:pPr lvl="2"/>
            <a:r>
              <a:rPr lang="cs-CZ" dirty="0" err="1"/>
              <a:t>Almanac</a:t>
            </a:r>
            <a:r>
              <a:rPr lang="cs-CZ" dirty="0"/>
              <a:t>, </a:t>
            </a:r>
            <a:r>
              <a:rPr lang="cs-CZ" dirty="0" err="1"/>
              <a:t>ephemeris</a:t>
            </a:r>
            <a:endParaRPr lang="cs-CZ" dirty="0"/>
          </a:p>
          <a:p>
            <a:pPr lvl="2"/>
            <a:r>
              <a:rPr lang="cs-CZ" dirty="0"/>
              <a:t>Přesný čas</a:t>
            </a:r>
          </a:p>
          <a:p>
            <a:pPr lvl="2"/>
            <a:r>
              <a:rPr lang="cs-CZ" dirty="0"/>
              <a:t>„</a:t>
            </a:r>
            <a:r>
              <a:rPr lang="cs-CZ" dirty="0" err="1"/>
              <a:t>augmentation</a:t>
            </a:r>
            <a:r>
              <a:rPr lang="cs-CZ" dirty="0"/>
              <a:t>“ data ?</a:t>
            </a:r>
          </a:p>
          <a:p>
            <a:pPr lvl="1"/>
            <a:r>
              <a:rPr lang="cs-CZ" dirty="0" err="1"/>
              <a:t>Off</a:t>
            </a:r>
            <a:r>
              <a:rPr lang="cs-CZ" dirty="0"/>
              <a:t>-</a:t>
            </a:r>
            <a:r>
              <a:rPr lang="cs-CZ" dirty="0" err="1"/>
              <a:t>board</a:t>
            </a:r>
            <a:r>
              <a:rPr lang="cs-CZ" dirty="0"/>
              <a:t> výpočet</a:t>
            </a:r>
          </a:p>
          <a:p>
            <a:pPr lvl="2"/>
            <a:r>
              <a:rPr lang="cs-CZ" dirty="0"/>
              <a:t>Server má kvalitní GPS data a dostatečný výpočetní výkon</a:t>
            </a:r>
          </a:p>
          <a:p>
            <a:r>
              <a:rPr lang="cs-CZ" dirty="0"/>
              <a:t>Často bývá kombinováno s dalšími systémy, např. triangulace pomocí známých pozic BTS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konfigurace</a:t>
            </a:r>
          </a:p>
        </p:txBody>
      </p:sp>
      <p:sp>
        <p:nvSpPr>
          <p:cNvPr id="3" name="Zástupný symbol pro obsah 2"/>
          <p:cNvSpPr>
            <a:spLocks noGrp="1"/>
          </p:cNvSpPr>
          <p:nvPr>
            <p:ph sz="quarter" idx="1"/>
          </p:nvPr>
        </p:nvSpPr>
        <p:spPr/>
        <p:txBody>
          <a:bodyPr/>
          <a:lstStyle/>
          <a:p>
            <a:r>
              <a:rPr lang="cs-CZ" dirty="0"/>
              <a:t>Cena startu GPS satelitu je cca </a:t>
            </a:r>
            <a:r>
              <a:rPr lang="en-US" dirty="0"/>
              <a:t>$</a:t>
            </a:r>
            <a:r>
              <a:rPr lang="cs-CZ" dirty="0"/>
              <a:t>150M</a:t>
            </a:r>
          </a:p>
          <a:p>
            <a:r>
              <a:rPr lang="cs-CZ" dirty="0"/>
              <a:t>V současnosti - 30-31 satelitů v operačním nasazení s tím, že některé jsou pouze párovány a nepodávají žádnou další informaci pro lokalizaci (</a:t>
            </a:r>
            <a:r>
              <a:rPr lang="cs-CZ" dirty="0" err="1"/>
              <a:t>paired</a:t>
            </a:r>
            <a:r>
              <a:rPr lang="cs-CZ" dirty="0"/>
              <a:t> </a:t>
            </a:r>
            <a:r>
              <a:rPr lang="cs-CZ" dirty="0" err="1"/>
              <a:t>orbits</a:t>
            </a:r>
            <a:r>
              <a:rPr lang="cs-CZ" dirty="0"/>
              <a:t>), slouží jako záloha – krouží velmi blízko satelitů s největší pravděpodobností selhání</a:t>
            </a:r>
          </a:p>
          <a:p>
            <a:r>
              <a:rPr lang="cs-CZ" dirty="0"/>
              <a:t>V současnosti není příliš diskuse o vypouštění dalších satelitů, ale o jejich jiné konfiguraci</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Co je to absolutní určení pozice?</a:t>
            </a:r>
          </a:p>
          <a:p>
            <a:endParaRPr lang="cs-CZ" dirty="0"/>
          </a:p>
          <a:p>
            <a:endParaRPr lang="cs-CZ" dirty="0"/>
          </a:p>
          <a:p>
            <a:r>
              <a:rPr lang="cs-CZ" dirty="0"/>
              <a:t>Vůči čemu mám určovat polohu robotu?</a:t>
            </a:r>
          </a:p>
        </p:txBody>
      </p:sp>
    </p:spTree>
    <p:extLst>
      <p:ext uri="{BB962C8B-B14F-4D97-AF65-F5344CB8AC3E}">
        <p14:creationId xmlns:p14="http://schemas.microsoft.com/office/powerpoint/2010/main" val="1195336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konfigurace 24+3</a:t>
            </a:r>
          </a:p>
        </p:txBody>
      </p:sp>
      <p:sp>
        <p:nvSpPr>
          <p:cNvPr id="3" name="Zástupný symbol pro obsah 2"/>
          <p:cNvSpPr>
            <a:spLocks noGrp="1"/>
          </p:cNvSpPr>
          <p:nvPr>
            <p:ph sz="quarter" idx="1"/>
          </p:nvPr>
        </p:nvSpPr>
        <p:spPr/>
        <p:txBody>
          <a:bodyPr>
            <a:normAutofit/>
          </a:bodyPr>
          <a:lstStyle/>
          <a:p>
            <a:r>
              <a:rPr lang="cs-CZ" dirty="0" err="1"/>
              <a:t>Začá</a:t>
            </a:r>
            <a:r>
              <a:rPr lang="en-US" dirty="0" err="1"/>
              <a:t>tkem</a:t>
            </a:r>
            <a:r>
              <a:rPr lang="en-US" dirty="0"/>
              <a:t> </a:t>
            </a:r>
            <a:r>
              <a:rPr lang="en-US" dirty="0" err="1"/>
              <a:t>ledna</a:t>
            </a:r>
            <a:r>
              <a:rPr lang="en-US" dirty="0"/>
              <a:t> 2010</a:t>
            </a:r>
            <a:r>
              <a:rPr lang="cs-CZ" dirty="0"/>
              <a:t> byla ze strany U.S. </a:t>
            </a:r>
            <a:r>
              <a:rPr lang="cs-CZ" dirty="0" err="1"/>
              <a:t>Air</a:t>
            </a:r>
            <a:r>
              <a:rPr lang="cs-CZ" dirty="0"/>
              <a:t> </a:t>
            </a:r>
            <a:r>
              <a:rPr lang="cs-CZ" dirty="0" err="1"/>
              <a:t>Force</a:t>
            </a:r>
            <a:r>
              <a:rPr lang="cs-CZ" dirty="0"/>
              <a:t> nahlášena změna konfigurace satelitů GPS ze 21+3 na 24+3</a:t>
            </a:r>
          </a:p>
          <a:p>
            <a:r>
              <a:rPr lang="cs-CZ" dirty="0"/>
              <a:t>Předpokládaný efekt:</a:t>
            </a:r>
          </a:p>
          <a:p>
            <a:pPr lvl="1"/>
            <a:r>
              <a:rPr lang="cs-CZ" dirty="0"/>
              <a:t>Zlepšené pokrytí v </a:t>
            </a:r>
            <a:r>
              <a:rPr lang="cs-CZ" dirty="0" err="1"/>
              <a:t>Afganistánu</a:t>
            </a:r>
            <a:endParaRPr lang="cs-CZ" dirty="0"/>
          </a:p>
          <a:p>
            <a:pPr lvl="1"/>
            <a:r>
              <a:rPr lang="cs-CZ" dirty="0"/>
              <a:t>Více viditelných satelitů – menší </a:t>
            </a:r>
            <a:r>
              <a:rPr lang="cs-CZ" dirty="0" err="1"/>
              <a:t>brownouty</a:t>
            </a:r>
            <a:r>
              <a:rPr lang="cs-CZ" dirty="0"/>
              <a:t>, důležité především pro RTK, kde je potřeba viditelnost alespoň 6 satelitů</a:t>
            </a:r>
          </a:p>
        </p:txBody>
      </p:sp>
      <p:sp>
        <p:nvSpPr>
          <p:cNvPr id="4" name="TextovéPole 3"/>
          <p:cNvSpPr txBox="1"/>
          <p:nvPr/>
        </p:nvSpPr>
        <p:spPr>
          <a:xfrm>
            <a:off x="1881159" y="6550224"/>
            <a:ext cx="8368253" cy="307777"/>
          </a:xfrm>
          <a:prstGeom prst="rect">
            <a:avLst/>
          </a:prstGeom>
          <a:noFill/>
        </p:spPr>
        <p:txBody>
          <a:bodyPr wrap="none" rtlCol="0">
            <a:spAutoFit/>
          </a:bodyPr>
          <a:lstStyle/>
          <a:p>
            <a:pPr defTabSz="914400"/>
            <a:r>
              <a:rPr lang="cs-CZ" sz="1400" dirty="0">
                <a:solidFill>
                  <a:prstClr val="black"/>
                </a:solidFill>
                <a:latin typeface="Tw Cen MT"/>
              </a:rPr>
              <a:t>http://www.</a:t>
            </a:r>
            <a:r>
              <a:rPr lang="cs-CZ" sz="1400" dirty="0" err="1">
                <a:solidFill>
                  <a:prstClr val="black"/>
                </a:solidFill>
                <a:latin typeface="Tw Cen MT"/>
              </a:rPr>
              <a:t>gpsworld.com</a:t>
            </a:r>
            <a:r>
              <a:rPr lang="cs-CZ" sz="1400" dirty="0">
                <a:solidFill>
                  <a:prstClr val="black"/>
                </a:solidFill>
                <a:latin typeface="Tw Cen MT"/>
              </a:rPr>
              <a:t>/</a:t>
            </a:r>
            <a:r>
              <a:rPr lang="cs-CZ" sz="1400" dirty="0" err="1">
                <a:solidFill>
                  <a:prstClr val="black"/>
                </a:solidFill>
                <a:latin typeface="Tw Cen MT"/>
              </a:rPr>
              <a:t>survey</a:t>
            </a:r>
            <a:r>
              <a:rPr lang="cs-CZ" sz="1400" dirty="0">
                <a:solidFill>
                  <a:prstClr val="black"/>
                </a:solidFill>
                <a:latin typeface="Tw Cen MT"/>
              </a:rPr>
              <a:t>/</a:t>
            </a:r>
            <a:r>
              <a:rPr lang="cs-CZ" sz="1400" dirty="0" err="1">
                <a:solidFill>
                  <a:prstClr val="black"/>
                </a:solidFill>
                <a:latin typeface="Tw Cen MT"/>
              </a:rPr>
              <a:t>the</a:t>
            </a:r>
            <a:r>
              <a:rPr lang="cs-CZ" sz="1400" dirty="0">
                <a:solidFill>
                  <a:prstClr val="black"/>
                </a:solidFill>
                <a:latin typeface="Tw Cen MT"/>
              </a:rPr>
              <a:t>-</a:t>
            </a:r>
            <a:r>
              <a:rPr lang="cs-CZ" sz="1400" dirty="0" err="1">
                <a:solidFill>
                  <a:prstClr val="black"/>
                </a:solidFill>
                <a:latin typeface="Tw Cen MT"/>
              </a:rPr>
              <a:t>new</a:t>
            </a:r>
            <a:r>
              <a:rPr lang="cs-CZ" sz="1400" dirty="0">
                <a:solidFill>
                  <a:prstClr val="black"/>
                </a:solidFill>
                <a:latin typeface="Tw Cen MT"/>
              </a:rPr>
              <a:t>-</a:t>
            </a:r>
            <a:r>
              <a:rPr lang="cs-CZ" sz="1400" dirty="0" err="1">
                <a:solidFill>
                  <a:prstClr val="black"/>
                </a:solidFill>
                <a:latin typeface="Tw Cen MT"/>
              </a:rPr>
              <a:t>gps</a:t>
            </a:r>
            <a:r>
              <a:rPr lang="cs-CZ" sz="1400" dirty="0">
                <a:solidFill>
                  <a:prstClr val="black"/>
                </a:solidFill>
                <a:latin typeface="Tw Cen MT"/>
              </a:rPr>
              <a:t>-243-</a:t>
            </a:r>
            <a:r>
              <a:rPr lang="cs-CZ" sz="1400" dirty="0" err="1">
                <a:solidFill>
                  <a:prstClr val="black"/>
                </a:solidFill>
                <a:latin typeface="Tw Cen MT"/>
              </a:rPr>
              <a:t>constellation</a:t>
            </a:r>
            <a:r>
              <a:rPr lang="cs-CZ" sz="1400" dirty="0">
                <a:solidFill>
                  <a:prstClr val="black"/>
                </a:solidFill>
                <a:latin typeface="Tw Cen MT"/>
              </a:rPr>
              <a:t>-</a:t>
            </a:r>
            <a:r>
              <a:rPr lang="cs-CZ" sz="1400" dirty="0" err="1">
                <a:solidFill>
                  <a:prstClr val="black"/>
                </a:solidFill>
                <a:latin typeface="Tw Cen MT"/>
              </a:rPr>
              <a:t>what</a:t>
            </a:r>
            <a:r>
              <a:rPr lang="cs-CZ" sz="1400" dirty="0">
                <a:solidFill>
                  <a:prstClr val="black"/>
                </a:solidFill>
                <a:latin typeface="Tw Cen MT"/>
              </a:rPr>
              <a:t>-</a:t>
            </a:r>
            <a:r>
              <a:rPr lang="cs-CZ" sz="1400" dirty="0" err="1">
                <a:solidFill>
                  <a:prstClr val="black"/>
                </a:solidFill>
                <a:latin typeface="Tw Cen MT"/>
              </a:rPr>
              <a:t>does</a:t>
            </a:r>
            <a:r>
              <a:rPr lang="cs-CZ" sz="1400" dirty="0">
                <a:solidFill>
                  <a:prstClr val="black"/>
                </a:solidFill>
                <a:latin typeface="Tw Cen MT"/>
              </a:rPr>
              <a:t>-</a:t>
            </a:r>
            <a:r>
              <a:rPr lang="cs-CZ" sz="1400" dirty="0" err="1">
                <a:solidFill>
                  <a:prstClr val="black"/>
                </a:solidFill>
                <a:latin typeface="Tw Cen MT"/>
              </a:rPr>
              <a:t>it</a:t>
            </a:r>
            <a:r>
              <a:rPr lang="cs-CZ" sz="1400" dirty="0">
                <a:solidFill>
                  <a:prstClr val="black"/>
                </a:solidFill>
                <a:latin typeface="Tw Cen MT"/>
              </a:rPr>
              <a:t>-</a:t>
            </a:r>
            <a:r>
              <a:rPr lang="cs-CZ" sz="1400" dirty="0" err="1">
                <a:solidFill>
                  <a:prstClr val="black"/>
                </a:solidFill>
                <a:latin typeface="Tw Cen MT"/>
              </a:rPr>
              <a:t>mean</a:t>
            </a:r>
            <a:r>
              <a:rPr lang="cs-CZ" sz="1400" dirty="0">
                <a:solidFill>
                  <a:prstClr val="black"/>
                </a:solidFill>
                <a:latin typeface="Tw Cen MT"/>
              </a:rPr>
              <a:t>-</a:t>
            </a:r>
            <a:r>
              <a:rPr lang="cs-CZ" sz="1400" dirty="0" err="1">
                <a:solidFill>
                  <a:prstClr val="black"/>
                </a:solidFill>
                <a:latin typeface="Tw Cen MT"/>
              </a:rPr>
              <a:t>surveying</a:t>
            </a:r>
            <a:r>
              <a:rPr lang="cs-CZ" sz="1400" dirty="0">
                <a:solidFill>
                  <a:prstClr val="black"/>
                </a:solidFill>
                <a:latin typeface="Tw Cen MT"/>
              </a:rPr>
              <a:t>-</a:t>
            </a:r>
            <a:r>
              <a:rPr lang="cs-CZ" sz="1400" dirty="0" err="1">
                <a:solidFill>
                  <a:prstClr val="black"/>
                </a:solidFill>
                <a:latin typeface="Tw Cen MT"/>
              </a:rPr>
              <a:t>and</a:t>
            </a:r>
            <a:r>
              <a:rPr lang="cs-CZ" sz="1400" dirty="0">
                <a:solidFill>
                  <a:prstClr val="black"/>
                </a:solidFill>
                <a:latin typeface="Tw Cen MT"/>
              </a:rPr>
              <a:t>-gis-user-9398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GPS – konfigurace 24 + 3</a:t>
            </a:r>
          </a:p>
        </p:txBody>
      </p:sp>
      <p:sp>
        <p:nvSpPr>
          <p:cNvPr id="3" name="Zástupný symbol pro obsah 2"/>
          <p:cNvSpPr>
            <a:spLocks noGrp="1"/>
          </p:cNvSpPr>
          <p:nvPr>
            <p:ph sz="quarter" idx="1"/>
          </p:nvPr>
        </p:nvSpPr>
        <p:spPr>
          <a:xfrm>
            <a:off x="1809720" y="1643050"/>
            <a:ext cx="5102360" cy="4495800"/>
          </a:xfrm>
        </p:spPr>
        <p:txBody>
          <a:bodyPr>
            <a:normAutofit fontScale="92500" lnSpcReduction="20000"/>
          </a:bodyPr>
          <a:lstStyle/>
          <a:p>
            <a:r>
              <a:rPr lang="cs-CZ" dirty="0"/>
              <a:t>Přemístěny jsou „staré“ satelity SVN24, SVN26 (</a:t>
            </a:r>
            <a:r>
              <a:rPr lang="cs-CZ" dirty="0" err="1"/>
              <a:t>Block</a:t>
            </a:r>
            <a:r>
              <a:rPr lang="cs-CZ" dirty="0"/>
              <a:t>-IIA – 1991,1992) a nový SVN49 (</a:t>
            </a:r>
            <a:r>
              <a:rPr lang="cs-CZ" dirty="0" err="1"/>
              <a:t>Block</a:t>
            </a:r>
            <a:r>
              <a:rPr lang="cs-CZ" dirty="0"/>
              <a:t>-IIRM – 2009, není)</a:t>
            </a:r>
          </a:p>
          <a:p>
            <a:r>
              <a:rPr lang="cs-CZ" dirty="0"/>
              <a:t>Doba pro přesun na nové pozice je řádově v měsících </a:t>
            </a:r>
          </a:p>
          <a:p>
            <a:pPr lvl="1"/>
            <a:r>
              <a:rPr lang="cs-CZ" dirty="0"/>
              <a:t>SVN24 – 12 měsíců – 1/2011</a:t>
            </a:r>
          </a:p>
          <a:p>
            <a:pPr lvl="1"/>
            <a:r>
              <a:rPr lang="cs-CZ" dirty="0"/>
              <a:t>SVN49 – 4 měsíce - 5/2010</a:t>
            </a:r>
          </a:p>
          <a:p>
            <a:pPr lvl="1"/>
            <a:r>
              <a:rPr lang="cs-CZ" dirty="0"/>
              <a:t>SVN26 – 3 měsíce – 5/2010</a:t>
            </a:r>
          </a:p>
          <a:p>
            <a:r>
              <a:rPr lang="cs-CZ" dirty="0"/>
              <a:t>Nejvíce ovlivněny budou RTK a GIS přístroje, nejméně </a:t>
            </a:r>
            <a:r>
              <a:rPr lang="cs-CZ" dirty="0" err="1"/>
              <a:t>consumer</a:t>
            </a:r>
            <a:r>
              <a:rPr lang="cs-CZ" dirty="0"/>
              <a:t>-grade</a:t>
            </a:r>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6596066" y="3731005"/>
            <a:ext cx="3857604" cy="2979999"/>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a:t>
            </a:r>
          </a:p>
        </p:txBody>
      </p:sp>
      <p:sp>
        <p:nvSpPr>
          <p:cNvPr id="3" name="Zástupný symbol pro obsah 2"/>
          <p:cNvSpPr>
            <a:spLocks noGrp="1"/>
          </p:cNvSpPr>
          <p:nvPr>
            <p:ph sz="quarter" idx="1"/>
          </p:nvPr>
        </p:nvSpPr>
        <p:spPr>
          <a:xfrm>
            <a:off x="2136648" y="1600200"/>
            <a:ext cx="7055696" cy="4495800"/>
          </a:xfrm>
        </p:spPr>
        <p:txBody>
          <a:bodyPr>
            <a:normAutofit fontScale="92500" lnSpcReduction="20000"/>
          </a:bodyPr>
          <a:lstStyle/>
          <a:p>
            <a:r>
              <a:rPr lang="cs-CZ" dirty="0"/>
              <a:t>Autonomní evropský GNSS.</a:t>
            </a:r>
          </a:p>
          <a:p>
            <a:r>
              <a:rPr lang="cs-CZ" dirty="0"/>
              <a:t>Na rozdíl od GPS a </a:t>
            </a:r>
            <a:r>
              <a:rPr lang="cs-CZ" dirty="0" err="1"/>
              <a:t>Glonass</a:t>
            </a:r>
            <a:r>
              <a:rPr lang="cs-CZ" dirty="0"/>
              <a:t> je řízen CIVILNÍ správou.</a:t>
            </a:r>
          </a:p>
          <a:p>
            <a:r>
              <a:rPr lang="cs-CZ" dirty="0"/>
              <a:t>Výstavbu zajišťuje Evropská unie reprezentovaná Evropskou komisí a Ev. </a:t>
            </a:r>
            <a:r>
              <a:rPr lang="cs-CZ" dirty="0" err="1"/>
              <a:t>Kosmisckou</a:t>
            </a:r>
            <a:r>
              <a:rPr lang="cs-CZ" dirty="0"/>
              <a:t> agenturou</a:t>
            </a:r>
          </a:p>
          <a:p>
            <a:r>
              <a:rPr lang="cs-CZ" dirty="0"/>
              <a:t>Původně měl být v provozu od 2010, nyní je spuštění v plánu od r. 2020 (konec února 2020 – stále není v plném provozu).</a:t>
            </a:r>
          </a:p>
          <a:p>
            <a:endParaRPr lang="cs-CZ" dirty="0"/>
          </a:p>
          <a:p>
            <a:r>
              <a:rPr lang="cs-CZ" dirty="0"/>
              <a:t>https://www.gsa.europa.eu/</a:t>
            </a:r>
          </a:p>
        </p:txBody>
      </p:sp>
    </p:spTree>
    <p:extLst>
      <p:ext uri="{BB962C8B-B14F-4D97-AF65-F5344CB8AC3E}">
        <p14:creationId xmlns:p14="http://schemas.microsoft.com/office/powerpoint/2010/main" val="1247518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a:t>
            </a:r>
          </a:p>
        </p:txBody>
      </p:sp>
      <p:sp>
        <p:nvSpPr>
          <p:cNvPr id="3" name="Zástupný symbol pro obsah 2"/>
          <p:cNvSpPr>
            <a:spLocks noGrp="1"/>
          </p:cNvSpPr>
          <p:nvPr>
            <p:ph sz="quarter" idx="1"/>
          </p:nvPr>
        </p:nvSpPr>
        <p:spPr/>
        <p:txBody>
          <a:bodyPr/>
          <a:lstStyle/>
          <a:p>
            <a:r>
              <a:rPr lang="cs-CZ" dirty="0"/>
              <a:t>Plný systém 30 družic (27 operačních, 3 záložní).</a:t>
            </a:r>
          </a:p>
          <a:p>
            <a:r>
              <a:rPr lang="cs-CZ" dirty="0"/>
              <a:t>3 kruhové dráhy ve výšce 23 222 km – na každé z nich jeden záložní satelit.</a:t>
            </a:r>
          </a:p>
          <a:p>
            <a:r>
              <a:rPr lang="cs-CZ" dirty="0"/>
              <a:t>Úhel s rovníkem 56º, bez potíží funkční do 75º </a:t>
            </a:r>
            <a:r>
              <a:rPr lang="cs-CZ" dirty="0" err="1"/>
              <a:t>s.š</a:t>
            </a:r>
            <a:r>
              <a:rPr lang="cs-CZ" dirty="0"/>
              <a:t>.</a:t>
            </a:r>
          </a:p>
          <a:p>
            <a:r>
              <a:rPr lang="cs-CZ" dirty="0"/>
              <a:t>Přesnost základní služby lepší než 1m (3Q 2019 – přesnost každého satelitu lepší než 0,5 m).</a:t>
            </a:r>
          </a:p>
        </p:txBody>
      </p:sp>
      <p:pic>
        <p:nvPicPr>
          <p:cNvPr id="5" name="Obrázek 4">
            <a:extLst>
              <a:ext uri="{FF2B5EF4-FFF2-40B4-BE49-F238E27FC236}">
                <a16:creationId xmlns:a16="http://schemas.microsoft.com/office/drawing/2014/main" id="{913586B7-AA41-4213-9D68-52323D3DB871}"/>
              </a:ext>
            </a:extLst>
          </p:cNvPr>
          <p:cNvPicPr>
            <a:picLocks noChangeAspect="1"/>
          </p:cNvPicPr>
          <p:nvPr/>
        </p:nvPicPr>
        <p:blipFill>
          <a:blip r:embed="rId2"/>
          <a:stretch>
            <a:fillRect/>
          </a:stretch>
        </p:blipFill>
        <p:spPr>
          <a:xfrm>
            <a:off x="6091238" y="3424238"/>
            <a:ext cx="9525" cy="9525"/>
          </a:xfrm>
          <a:prstGeom prst="rect">
            <a:avLst/>
          </a:prstGeom>
        </p:spPr>
      </p:pic>
      <p:pic>
        <p:nvPicPr>
          <p:cNvPr id="7" name="Obrázek 6">
            <a:extLst>
              <a:ext uri="{FF2B5EF4-FFF2-40B4-BE49-F238E27FC236}">
                <a16:creationId xmlns:a16="http://schemas.microsoft.com/office/drawing/2014/main" id="{3CE27C2D-98F7-40AB-ADFA-9884592DCED2}"/>
              </a:ext>
            </a:extLst>
          </p:cNvPr>
          <p:cNvPicPr>
            <a:picLocks noChangeAspect="1"/>
          </p:cNvPicPr>
          <p:nvPr/>
        </p:nvPicPr>
        <p:blipFill>
          <a:blip r:embed="rId2"/>
          <a:stretch>
            <a:fillRect/>
          </a:stretch>
        </p:blipFill>
        <p:spPr>
          <a:xfrm>
            <a:off x="6091238" y="3424238"/>
            <a:ext cx="9525" cy="9525"/>
          </a:xfrm>
          <a:prstGeom prst="rect">
            <a:avLst/>
          </a:prstGeom>
        </p:spPr>
      </p:pic>
    </p:spTree>
    <p:extLst>
      <p:ext uri="{BB962C8B-B14F-4D97-AF65-F5344CB8AC3E}">
        <p14:creationId xmlns:p14="http://schemas.microsoft.com/office/powerpoint/2010/main" val="3442901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a:t>
            </a:r>
          </a:p>
        </p:txBody>
      </p:sp>
      <p:sp>
        <p:nvSpPr>
          <p:cNvPr id="3" name="Zástupný symbol pro obsah 2"/>
          <p:cNvSpPr>
            <a:spLocks noGrp="1"/>
          </p:cNvSpPr>
          <p:nvPr>
            <p:ph sz="quarter" idx="1"/>
          </p:nvPr>
        </p:nvSpPr>
        <p:spPr/>
        <p:txBody>
          <a:bodyPr/>
          <a:lstStyle/>
          <a:p>
            <a:r>
              <a:rPr lang="cs-CZ" dirty="0"/>
              <a:t>- E1 1575.42MHz </a:t>
            </a:r>
            <a:br>
              <a:rPr lang="cs-CZ" dirty="0"/>
            </a:br>
            <a:r>
              <a:rPr lang="cs-CZ" dirty="0"/>
              <a:t>- E2 1561.098MHz </a:t>
            </a:r>
            <a:br>
              <a:rPr lang="cs-CZ" dirty="0"/>
            </a:br>
            <a:r>
              <a:rPr lang="cs-CZ" dirty="0"/>
              <a:t>- E5 1191.795MHz </a:t>
            </a:r>
            <a:br>
              <a:rPr lang="cs-CZ" dirty="0"/>
            </a:br>
            <a:r>
              <a:rPr lang="cs-CZ" dirty="0"/>
              <a:t>- E6 1278.75MHz </a:t>
            </a:r>
          </a:p>
          <a:p>
            <a:r>
              <a:rPr lang="cs-CZ" dirty="0"/>
              <a:t>26. 1. 2010 podepsány první tři hlavní smlouvy na uvedení systému Galileo do plného provozu</a:t>
            </a:r>
          </a:p>
          <a:p>
            <a:r>
              <a:rPr lang="cs-CZ" dirty="0"/>
              <a:t>http://www.esa.int/esaNA/galileo.html</a:t>
            </a:r>
          </a:p>
        </p:txBody>
      </p:sp>
      <p:pic>
        <p:nvPicPr>
          <p:cNvPr id="2050" name="Picture 2"/>
          <p:cNvPicPr>
            <a:picLocks noChangeAspect="1" noChangeArrowheads="1"/>
          </p:cNvPicPr>
          <p:nvPr/>
        </p:nvPicPr>
        <p:blipFill>
          <a:blip r:embed="rId2" cstate="print"/>
          <a:srcRect/>
          <a:stretch>
            <a:fillRect/>
          </a:stretch>
        </p:blipFill>
        <p:spPr bwMode="auto">
          <a:xfrm>
            <a:off x="8382016" y="1"/>
            <a:ext cx="2285984" cy="150875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a:t>
            </a:r>
          </a:p>
        </p:txBody>
      </p:sp>
      <p:sp>
        <p:nvSpPr>
          <p:cNvPr id="3" name="Zástupný symbol pro obsah 2"/>
          <p:cNvSpPr>
            <a:spLocks noGrp="1"/>
          </p:cNvSpPr>
          <p:nvPr>
            <p:ph sz="quarter" idx="1"/>
          </p:nvPr>
        </p:nvSpPr>
        <p:spPr>
          <a:xfrm>
            <a:off x="2136648" y="1600200"/>
            <a:ext cx="8153400" cy="4997152"/>
          </a:xfrm>
        </p:spPr>
        <p:txBody>
          <a:bodyPr>
            <a:normAutofit fontScale="85000" lnSpcReduction="20000"/>
          </a:bodyPr>
          <a:lstStyle/>
          <a:p>
            <a:r>
              <a:rPr lang="cs-CZ" dirty="0"/>
              <a:t>Předpokládá se lepší přesnost než GPS – přibližně 1 metr</a:t>
            </a:r>
          </a:p>
          <a:p>
            <a:r>
              <a:rPr lang="cs-CZ" dirty="0"/>
              <a:t>Politický cíl - systém nezávislý na USA a Rusku – problémy s možností rušit Galileo nezávisle na GPS – původně stejné frekvence, Čína x USA</a:t>
            </a:r>
          </a:p>
          <a:p>
            <a:r>
              <a:rPr lang="cs-CZ" dirty="0"/>
              <a:t>Základní přesnost (OS – Open </a:t>
            </a:r>
            <a:r>
              <a:rPr lang="cs-CZ" dirty="0" err="1"/>
              <a:t>Service</a:t>
            </a:r>
            <a:r>
              <a:rPr lang="cs-CZ" dirty="0"/>
              <a:t>) bude zdarma, vyšší placená (CS </a:t>
            </a:r>
            <a:r>
              <a:rPr lang="cs-CZ" dirty="0" err="1"/>
              <a:t>Commercial</a:t>
            </a:r>
            <a:r>
              <a:rPr lang="cs-CZ" dirty="0"/>
              <a:t> </a:t>
            </a:r>
            <a:r>
              <a:rPr lang="cs-CZ" dirty="0" err="1"/>
              <a:t>Service</a:t>
            </a:r>
            <a:r>
              <a:rPr lang="cs-CZ" dirty="0"/>
              <a:t>,  PRS – Public </a:t>
            </a:r>
            <a:r>
              <a:rPr lang="cs-CZ" dirty="0" err="1"/>
              <a:t>Regulated</a:t>
            </a:r>
            <a:r>
              <a:rPr lang="cs-CZ" dirty="0"/>
              <a:t> </a:t>
            </a:r>
            <a:r>
              <a:rPr lang="cs-CZ" dirty="0" err="1"/>
              <a:t>Service</a:t>
            </a:r>
            <a:r>
              <a:rPr lang="cs-CZ" dirty="0"/>
              <a:t>, </a:t>
            </a:r>
            <a:r>
              <a:rPr lang="cs-CZ" dirty="0" err="1"/>
              <a:t>SoL</a:t>
            </a:r>
            <a:r>
              <a:rPr lang="cs-CZ" dirty="0"/>
              <a:t> – </a:t>
            </a:r>
            <a:r>
              <a:rPr lang="cs-CZ" dirty="0" err="1"/>
              <a:t>Safety</a:t>
            </a:r>
            <a:r>
              <a:rPr lang="cs-CZ" dirty="0"/>
              <a:t> </a:t>
            </a:r>
            <a:r>
              <a:rPr lang="cs-CZ" dirty="0" err="1"/>
              <a:t>of</a:t>
            </a:r>
            <a:r>
              <a:rPr lang="cs-CZ" dirty="0"/>
              <a:t> </a:t>
            </a:r>
            <a:r>
              <a:rPr lang="cs-CZ" dirty="0" err="1"/>
              <a:t>Life</a:t>
            </a:r>
            <a:r>
              <a:rPr lang="cs-CZ" dirty="0"/>
              <a:t> </a:t>
            </a:r>
            <a:r>
              <a:rPr lang="cs-CZ" dirty="0" err="1"/>
              <a:t>Service</a:t>
            </a:r>
            <a:r>
              <a:rPr lang="cs-CZ" dirty="0"/>
              <a:t>)</a:t>
            </a:r>
          </a:p>
          <a:p>
            <a:r>
              <a:rPr lang="cs-CZ" dirty="0"/>
              <a:t>1164-1214 MHz, 1563-1591 MHz</a:t>
            </a:r>
          </a:p>
          <a:p>
            <a:r>
              <a:rPr lang="cs-CZ" dirty="0"/>
              <a:t>2 testovací satelity – GIOVE-A, GIOVE-B, 2012 další dvě družice</a:t>
            </a:r>
          </a:p>
          <a:p>
            <a:r>
              <a:rPr lang="cs-CZ" dirty="0"/>
              <a:t>12. 3. 2013 – první zaměření prvního cíle na Zemi</a:t>
            </a:r>
          </a:p>
          <a:p>
            <a:r>
              <a:rPr lang="cs-CZ" dirty="0"/>
              <a:t>3. 12. 2014 – vystoupání první družice na správnou oběžnou dráhu</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 – druhy služeb</a:t>
            </a:r>
          </a:p>
        </p:txBody>
      </p:sp>
      <p:sp>
        <p:nvSpPr>
          <p:cNvPr id="3" name="Zástupný symbol pro obsah 2"/>
          <p:cNvSpPr>
            <a:spLocks noGrp="1"/>
          </p:cNvSpPr>
          <p:nvPr>
            <p:ph sz="quarter" idx="1"/>
          </p:nvPr>
        </p:nvSpPr>
        <p:spPr/>
        <p:txBody>
          <a:bodyPr/>
          <a:lstStyle/>
          <a:p>
            <a:r>
              <a:rPr lang="cs-CZ" dirty="0"/>
              <a:t>Základní služba (Open </a:t>
            </a:r>
            <a:r>
              <a:rPr lang="cs-CZ" dirty="0" err="1"/>
              <a:t>Service</a:t>
            </a:r>
            <a:r>
              <a:rPr lang="cs-CZ" dirty="0"/>
              <a:t> – OS) – zdarma</a:t>
            </a:r>
          </a:p>
          <a:p>
            <a:r>
              <a:rPr lang="cs-CZ" dirty="0"/>
              <a:t>Komerční služba (</a:t>
            </a:r>
            <a:r>
              <a:rPr lang="cs-CZ" dirty="0" err="1"/>
              <a:t>Commercial</a:t>
            </a:r>
            <a:r>
              <a:rPr lang="cs-CZ" dirty="0"/>
              <a:t> </a:t>
            </a:r>
            <a:r>
              <a:rPr lang="cs-CZ" dirty="0" err="1"/>
              <a:t>Service</a:t>
            </a:r>
            <a:r>
              <a:rPr lang="cs-CZ" dirty="0"/>
              <a:t> – CS) – další dva signály chráněné kódováním (přístupový klíč)</a:t>
            </a:r>
          </a:p>
          <a:p>
            <a:r>
              <a:rPr lang="cs-CZ" dirty="0"/>
              <a:t>Veřejně regulovaná služba (Public </a:t>
            </a:r>
            <a:r>
              <a:rPr lang="cs-CZ" dirty="0" err="1"/>
              <a:t>Regulated</a:t>
            </a:r>
            <a:r>
              <a:rPr lang="cs-CZ" dirty="0"/>
              <a:t> </a:t>
            </a:r>
            <a:r>
              <a:rPr lang="cs-CZ" dirty="0" err="1"/>
              <a:t>Service</a:t>
            </a:r>
            <a:r>
              <a:rPr lang="cs-CZ" dirty="0"/>
              <a:t> – PRS) – bezpečnostní složky státu</a:t>
            </a:r>
          </a:p>
          <a:p>
            <a:r>
              <a:rPr lang="cs-CZ" dirty="0"/>
              <a:t>Vyhledávací a záchranná služba (</a:t>
            </a:r>
            <a:r>
              <a:rPr lang="cs-CZ" dirty="0" err="1"/>
              <a:t>Search</a:t>
            </a:r>
            <a:r>
              <a:rPr lang="cs-CZ" dirty="0"/>
              <a:t> and </a:t>
            </a:r>
            <a:r>
              <a:rPr lang="cs-CZ" dirty="0" err="1"/>
              <a:t>Rescue</a:t>
            </a:r>
            <a:r>
              <a:rPr lang="cs-CZ" dirty="0"/>
              <a:t> </a:t>
            </a:r>
            <a:r>
              <a:rPr lang="cs-CZ" dirty="0" err="1"/>
              <a:t>service</a:t>
            </a:r>
            <a:r>
              <a:rPr lang="cs-CZ" dirty="0"/>
              <a:t> – SAR) – nouzová lokalizace, možnost oboustranné komunikace</a:t>
            </a:r>
          </a:p>
        </p:txBody>
      </p:sp>
    </p:spTree>
    <p:extLst>
      <p:ext uri="{BB962C8B-B14F-4D97-AF65-F5344CB8AC3E}">
        <p14:creationId xmlns:p14="http://schemas.microsoft.com/office/powerpoint/2010/main" val="42313438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Galileo – služby</a:t>
            </a:r>
          </a:p>
        </p:txBody>
      </p:sp>
      <p:sp>
        <p:nvSpPr>
          <p:cNvPr id="3" name="Zástupný symbol pro obsah 2"/>
          <p:cNvSpPr>
            <a:spLocks noGrp="1"/>
          </p:cNvSpPr>
          <p:nvPr>
            <p:ph sz="quarter" idx="1"/>
          </p:nvPr>
        </p:nvSpPr>
        <p:spPr/>
        <p:txBody>
          <a:bodyPr>
            <a:normAutofit/>
          </a:bodyPr>
          <a:lstStyle/>
          <a:p>
            <a:r>
              <a:rPr lang="cs-CZ" dirty="0" err="1"/>
              <a:t>Dual-frequency</a:t>
            </a:r>
            <a:r>
              <a:rPr lang="cs-CZ" dirty="0"/>
              <a:t> (E1 a E5a) – konec ledna 2020 – 41 mob. telefonů umí přijímat, včetně např. Samsung </a:t>
            </a:r>
            <a:r>
              <a:rPr lang="cs-CZ" dirty="0" err="1"/>
              <a:t>Galaxy</a:t>
            </a:r>
            <a:r>
              <a:rPr lang="cs-CZ" dirty="0"/>
              <a:t> </a:t>
            </a:r>
            <a:r>
              <a:rPr lang="cs-CZ" dirty="0" err="1"/>
              <a:t>Note</a:t>
            </a:r>
            <a:r>
              <a:rPr lang="cs-CZ" dirty="0"/>
              <a:t> 10.</a:t>
            </a:r>
          </a:p>
          <a:p>
            <a:r>
              <a:rPr lang="cs-CZ" dirty="0" err="1"/>
              <a:t>eCall</a:t>
            </a:r>
            <a:r>
              <a:rPr lang="cs-CZ" dirty="0"/>
              <a:t> – všechny nově </a:t>
            </a:r>
            <a:r>
              <a:rPr lang="cs-CZ" dirty="0" err="1"/>
              <a:t>certikifované</a:t>
            </a:r>
            <a:r>
              <a:rPr lang="cs-CZ" dirty="0"/>
              <a:t> osobní vozy od 1.4.2018 v EU musí mít</a:t>
            </a:r>
            <a:r>
              <a:rPr lang="en-US" dirty="0"/>
              <a:t>;</a:t>
            </a:r>
            <a:r>
              <a:rPr lang="cs-CZ" dirty="0"/>
              <a:t> založen na </a:t>
            </a:r>
            <a:r>
              <a:rPr lang="cs-CZ" dirty="0" err="1"/>
              <a:t>Glonass</a:t>
            </a:r>
            <a:r>
              <a:rPr lang="cs-CZ" dirty="0"/>
              <a:t> – při nárazu (alespoň 2 snímače – akcelerometr, </a:t>
            </a:r>
            <a:r>
              <a:rPr lang="cs-CZ" dirty="0" err="1"/>
              <a:t>předpínač</a:t>
            </a:r>
            <a:r>
              <a:rPr lang="cs-CZ" dirty="0"/>
              <a:t> pásů,…).</a:t>
            </a:r>
            <a:endParaRPr lang="en-US" dirty="0"/>
          </a:p>
          <a:p>
            <a:r>
              <a:rPr lang="en-US" dirty="0"/>
              <a:t>Search and Rescue Return Link Service (SAR RLS) – </a:t>
            </a:r>
            <a:r>
              <a:rPr lang="en-US" dirty="0" err="1"/>
              <a:t>testov</a:t>
            </a:r>
            <a:r>
              <a:rPr lang="cs-CZ" dirty="0" err="1"/>
              <a:t>áno</a:t>
            </a:r>
            <a:r>
              <a:rPr lang="cs-CZ" dirty="0"/>
              <a:t> v únoru 2020 v Praze – potvrzovací zpráva přes samotný Galileo – 5 minut (max 30 minut). </a:t>
            </a:r>
            <a:r>
              <a:rPr lang="en-US" dirty="0" err="1"/>
              <a:t>Cospas-Sarsat</a:t>
            </a:r>
            <a:r>
              <a:rPr lang="cs-CZ" dirty="0"/>
              <a:t> systém.</a:t>
            </a:r>
          </a:p>
          <a:p>
            <a:endParaRPr lang="cs-CZ" dirty="0"/>
          </a:p>
        </p:txBody>
      </p:sp>
    </p:spTree>
    <p:extLst>
      <p:ext uri="{BB962C8B-B14F-4D97-AF65-F5344CB8AC3E}">
        <p14:creationId xmlns:p14="http://schemas.microsoft.com/office/powerpoint/2010/main" val="2737016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GLONASS</a:t>
            </a:r>
          </a:p>
        </p:txBody>
      </p:sp>
      <p:sp>
        <p:nvSpPr>
          <p:cNvPr id="3" name="Zástupný symbol pro obsah 2"/>
          <p:cNvSpPr>
            <a:spLocks noGrp="1"/>
          </p:cNvSpPr>
          <p:nvPr>
            <p:ph sz="quarter" idx="1"/>
          </p:nvPr>
        </p:nvSpPr>
        <p:spPr/>
        <p:txBody>
          <a:bodyPr/>
          <a:lstStyle/>
          <a:p>
            <a:r>
              <a:rPr lang="az-Cyrl-AZ" b="1" i="1" dirty="0"/>
              <a:t>ГЛО</a:t>
            </a:r>
            <a:r>
              <a:rPr lang="az-Cyrl-AZ" i="1" dirty="0"/>
              <a:t>бальная </a:t>
            </a:r>
            <a:r>
              <a:rPr lang="az-Cyrl-AZ" b="1" i="1" dirty="0"/>
              <a:t>НА</a:t>
            </a:r>
            <a:r>
              <a:rPr lang="az-Cyrl-AZ" i="1" dirty="0"/>
              <a:t>вигационная </a:t>
            </a:r>
            <a:r>
              <a:rPr lang="az-Cyrl-AZ" b="1" i="1" dirty="0"/>
              <a:t>С</a:t>
            </a:r>
            <a:r>
              <a:rPr lang="az-Cyrl-AZ" i="1" dirty="0"/>
              <a:t>путниковая </a:t>
            </a:r>
            <a:r>
              <a:rPr lang="az-Cyrl-AZ" b="1" i="1" dirty="0"/>
              <a:t>С</a:t>
            </a:r>
            <a:r>
              <a:rPr lang="az-Cyrl-AZ" i="1" dirty="0"/>
              <a:t>истема, </a:t>
            </a:r>
            <a:r>
              <a:rPr lang="cs-CZ" i="1" dirty="0" err="1">
                <a:hlinkClick r:id="rId2" tooltip="Transliterace"/>
              </a:rPr>
              <a:t>tr</a:t>
            </a:r>
            <a:r>
              <a:rPr lang="cs-CZ" i="1" dirty="0">
                <a:hlinkClick r:id="rId2" tooltip="Transliterace"/>
              </a:rPr>
              <a:t>.</a:t>
            </a:r>
            <a:r>
              <a:rPr lang="cs-CZ" i="1" dirty="0"/>
              <a:t>: </a:t>
            </a:r>
            <a:r>
              <a:rPr lang="cs-CZ" i="1" dirty="0" err="1"/>
              <a:t>Globalnaja</a:t>
            </a:r>
            <a:r>
              <a:rPr lang="cs-CZ" i="1" dirty="0"/>
              <a:t> </a:t>
            </a:r>
            <a:r>
              <a:rPr lang="cs-CZ" i="1" dirty="0" err="1"/>
              <a:t>navigacionnaja</a:t>
            </a:r>
            <a:r>
              <a:rPr lang="cs-CZ" i="1" dirty="0"/>
              <a:t> </a:t>
            </a:r>
            <a:r>
              <a:rPr lang="cs-CZ" i="1" dirty="0" err="1"/>
              <a:t>sputnikovaja</a:t>
            </a:r>
            <a:r>
              <a:rPr lang="cs-CZ" i="1" dirty="0"/>
              <a:t> </a:t>
            </a:r>
            <a:r>
              <a:rPr lang="cs-CZ" i="1" dirty="0" err="1"/>
              <a:t>sistěma</a:t>
            </a:r>
            <a:endParaRPr lang="cs-CZ" i="1" dirty="0"/>
          </a:p>
          <a:p>
            <a:r>
              <a:rPr lang="cs-CZ" i="1" dirty="0"/>
              <a:t>Vývoj zahájen 1970, roky 1996-2001 – úpadek, od 2001 znovuobnovení.</a:t>
            </a:r>
            <a:endParaRPr lang="cs-CZ" dirty="0"/>
          </a:p>
          <a:p>
            <a:r>
              <a:rPr lang="cs-CZ" dirty="0"/>
              <a:t>Od r. 2011 plně globální pokrytí</a:t>
            </a:r>
          </a:p>
          <a:p>
            <a:r>
              <a:rPr lang="cs-CZ" dirty="0"/>
              <a:t>Nyní 24 satelitů</a:t>
            </a:r>
          </a:p>
          <a:p>
            <a:endParaRPr lang="cs-CZ" dirty="0"/>
          </a:p>
        </p:txBody>
      </p:sp>
      <p:sp>
        <p:nvSpPr>
          <p:cNvPr id="4" name="Obdélník 3"/>
          <p:cNvSpPr/>
          <p:nvPr/>
        </p:nvSpPr>
        <p:spPr>
          <a:xfrm>
            <a:off x="5310183" y="6286520"/>
            <a:ext cx="2368341" cy="369332"/>
          </a:xfrm>
          <a:prstGeom prst="rect">
            <a:avLst/>
          </a:prstGeom>
        </p:spPr>
        <p:txBody>
          <a:bodyPr wrap="none">
            <a:spAutoFit/>
          </a:bodyPr>
          <a:lstStyle/>
          <a:p>
            <a:pPr defTabSz="914400"/>
            <a:r>
              <a:rPr lang="cs-CZ" dirty="0">
                <a:solidFill>
                  <a:prstClr val="black"/>
                </a:solidFill>
                <a:latin typeface="Tw Cen MT"/>
                <a:hlinkClick r:id="rId3" tooltip="www.glonass-ianc.rsa.ru"/>
              </a:rPr>
              <a:t>www.</a:t>
            </a:r>
            <a:r>
              <a:rPr lang="cs-CZ" dirty="0" err="1">
                <a:solidFill>
                  <a:prstClr val="black"/>
                </a:solidFill>
                <a:latin typeface="Tw Cen MT"/>
                <a:hlinkClick r:id="rId3" tooltip="www.glonass-ianc.rsa.ru"/>
              </a:rPr>
              <a:t>glonass</a:t>
            </a:r>
            <a:r>
              <a:rPr lang="cs-CZ" dirty="0">
                <a:solidFill>
                  <a:prstClr val="black"/>
                </a:solidFill>
                <a:latin typeface="Tw Cen MT"/>
                <a:hlinkClick r:id="rId3" tooltip="www.glonass-ianc.rsa.ru"/>
              </a:rPr>
              <a:t>-</a:t>
            </a:r>
            <a:r>
              <a:rPr lang="cs-CZ" dirty="0" err="1">
                <a:solidFill>
                  <a:prstClr val="black"/>
                </a:solidFill>
                <a:latin typeface="Tw Cen MT"/>
                <a:hlinkClick r:id="rId3" tooltip="www.glonass-ianc.rsa.ru"/>
              </a:rPr>
              <a:t>ianc.rsa.ru</a:t>
            </a:r>
            <a:endParaRPr lang="cs-CZ" dirty="0">
              <a:solidFill>
                <a:prstClr val="black"/>
              </a:solidFill>
              <a:latin typeface="Tw Cen M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Glonass</a:t>
            </a:r>
            <a:endParaRPr lang="cs-CZ" dirty="0"/>
          </a:p>
        </p:txBody>
      </p:sp>
      <p:sp>
        <p:nvSpPr>
          <p:cNvPr id="3" name="Zástupný symbol pro obsah 2"/>
          <p:cNvSpPr>
            <a:spLocks noGrp="1"/>
          </p:cNvSpPr>
          <p:nvPr>
            <p:ph sz="quarter" idx="1"/>
          </p:nvPr>
        </p:nvSpPr>
        <p:spPr/>
        <p:txBody>
          <a:bodyPr/>
          <a:lstStyle/>
          <a:p>
            <a:pPr>
              <a:buNone/>
            </a:pPr>
            <a:r>
              <a:rPr lang="cs-CZ" dirty="0"/>
              <a:t>	-L1 1597-1605MHz SPS: </a:t>
            </a:r>
            <a:r>
              <a:rPr lang="cs-CZ" dirty="0" err="1"/>
              <a:t>bandwidth</a:t>
            </a:r>
            <a:r>
              <a:rPr lang="cs-CZ" dirty="0"/>
              <a:t> ~1.022MHz to 1st </a:t>
            </a:r>
            <a:r>
              <a:rPr lang="cs-CZ" dirty="0" err="1"/>
              <a:t>sinc</a:t>
            </a:r>
            <a:r>
              <a:rPr lang="cs-CZ" dirty="0"/>
              <a:t> </a:t>
            </a:r>
            <a:r>
              <a:rPr lang="cs-CZ" dirty="0" err="1"/>
              <a:t>nulls</a:t>
            </a:r>
            <a:r>
              <a:rPr lang="cs-CZ" dirty="0"/>
              <a:t>, </a:t>
            </a:r>
            <a:r>
              <a:rPr lang="cs-CZ" dirty="0" err="1"/>
              <a:t>centered</a:t>
            </a:r>
            <a:r>
              <a:rPr lang="cs-CZ" dirty="0"/>
              <a:t> </a:t>
            </a:r>
            <a:r>
              <a:rPr lang="cs-CZ" dirty="0" err="1"/>
              <a:t>at</a:t>
            </a:r>
            <a:r>
              <a:rPr lang="cs-CZ" dirty="0"/>
              <a:t> </a:t>
            </a:r>
            <a:r>
              <a:rPr lang="cs-CZ" dirty="0" err="1"/>
              <a:t>each</a:t>
            </a:r>
            <a:r>
              <a:rPr lang="cs-CZ" dirty="0"/>
              <a:t> GLONASS L1 SV </a:t>
            </a:r>
            <a:r>
              <a:rPr lang="cs-CZ" dirty="0" err="1"/>
              <a:t>frequency</a:t>
            </a:r>
            <a:r>
              <a:rPr lang="cs-CZ" dirty="0"/>
              <a:t>.</a:t>
            </a:r>
            <a:br>
              <a:rPr lang="cs-CZ" dirty="0"/>
            </a:br>
            <a:r>
              <a:rPr lang="cs-CZ" dirty="0"/>
              <a:t>- L2 1240-1260MHz PPS (on L1 &amp; L2) </a:t>
            </a:r>
            <a:r>
              <a:rPr lang="cs-CZ" dirty="0" err="1"/>
              <a:t>bandwidth</a:t>
            </a:r>
            <a:r>
              <a:rPr lang="cs-CZ" dirty="0"/>
              <a:t> 10.22MHz </a:t>
            </a:r>
            <a:r>
              <a:rPr lang="cs-CZ" dirty="0" err="1"/>
              <a:t>centered</a:t>
            </a:r>
            <a:r>
              <a:rPr lang="cs-CZ" dirty="0"/>
              <a:t> </a:t>
            </a:r>
            <a:r>
              <a:rPr lang="cs-CZ" dirty="0" err="1"/>
              <a:t>at</a:t>
            </a:r>
            <a:r>
              <a:rPr lang="cs-CZ" dirty="0"/>
              <a:t> </a:t>
            </a:r>
            <a:r>
              <a:rPr lang="cs-CZ" dirty="0" err="1"/>
              <a:t>each</a:t>
            </a:r>
            <a:r>
              <a:rPr lang="cs-CZ" dirty="0"/>
              <a:t> GLONASS L2 SV </a:t>
            </a:r>
            <a:r>
              <a:rPr lang="cs-CZ" dirty="0" err="1"/>
              <a:t>frequency</a:t>
            </a:r>
            <a:r>
              <a:rPr lang="cs-CZ" dirty="0"/>
              <a:t>.</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Absolutní určeni polohy?</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0654" y="1568426"/>
            <a:ext cx="3004765" cy="1712716"/>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681" y="1986798"/>
            <a:ext cx="3141817" cy="21600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739" y="1844044"/>
            <a:ext cx="2308551" cy="1869926"/>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089" y="4437112"/>
            <a:ext cx="1630800" cy="2160000"/>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3553" y="4146798"/>
            <a:ext cx="3050425" cy="2160000"/>
          </a:xfrm>
          <a:prstGeom prst="rect">
            <a:avLst/>
          </a:prstGeom>
        </p:spPr>
      </p:pic>
      <p:sp>
        <p:nvSpPr>
          <p:cNvPr id="11" name="Šipka doprava 10"/>
          <p:cNvSpPr/>
          <p:nvPr/>
        </p:nvSpPr>
        <p:spPr>
          <a:xfrm rot="20975855">
            <a:off x="3744269" y="2182468"/>
            <a:ext cx="8725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Tw Cen MT"/>
            </a:endParaRPr>
          </a:p>
        </p:txBody>
      </p:sp>
      <p:sp>
        <p:nvSpPr>
          <p:cNvPr id="15" name="Šipka doprava 14"/>
          <p:cNvSpPr/>
          <p:nvPr/>
        </p:nvSpPr>
        <p:spPr>
          <a:xfrm rot="6051845">
            <a:off x="8747249" y="4036929"/>
            <a:ext cx="8243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Tw Cen MT"/>
            </a:endParaRPr>
          </a:p>
        </p:txBody>
      </p:sp>
      <p:sp>
        <p:nvSpPr>
          <p:cNvPr id="16" name="Šipka doprava 15"/>
          <p:cNvSpPr/>
          <p:nvPr/>
        </p:nvSpPr>
        <p:spPr>
          <a:xfrm rot="1232121">
            <a:off x="6212391" y="2393127"/>
            <a:ext cx="880579"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Tw Cen MT"/>
            </a:endParaRPr>
          </a:p>
        </p:txBody>
      </p:sp>
      <p:pic>
        <p:nvPicPr>
          <p:cNvPr id="17" name="Obráze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0913" y="4350593"/>
            <a:ext cx="1904272" cy="2193722"/>
          </a:xfrm>
          <a:prstGeom prst="rect">
            <a:avLst/>
          </a:prstGeom>
        </p:spPr>
      </p:pic>
      <p:sp>
        <p:nvSpPr>
          <p:cNvPr id="14" name="Šipka doprava 13"/>
          <p:cNvSpPr/>
          <p:nvPr/>
        </p:nvSpPr>
        <p:spPr>
          <a:xfrm rot="10497053">
            <a:off x="7051926" y="5062954"/>
            <a:ext cx="7756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Tw Cen MT"/>
            </a:endParaRPr>
          </a:p>
        </p:txBody>
      </p:sp>
      <p:sp>
        <p:nvSpPr>
          <p:cNvPr id="13" name="Šipka doprava 12"/>
          <p:cNvSpPr/>
          <p:nvPr/>
        </p:nvSpPr>
        <p:spPr>
          <a:xfrm rot="11592229">
            <a:off x="4422716" y="5107218"/>
            <a:ext cx="88209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Tw Cen MT"/>
            </a:endParaRPr>
          </a:p>
        </p:txBody>
      </p:sp>
    </p:spTree>
    <p:extLst>
      <p:ext uri="{BB962C8B-B14F-4D97-AF65-F5344CB8AC3E}">
        <p14:creationId xmlns:p14="http://schemas.microsoft.com/office/powerpoint/2010/main" val="30175251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Doporučená literatura</a:t>
            </a:r>
          </a:p>
        </p:txBody>
      </p:sp>
      <p:sp>
        <p:nvSpPr>
          <p:cNvPr id="3" name="Zástupný symbol pro obsah 2"/>
          <p:cNvSpPr>
            <a:spLocks noGrp="1"/>
          </p:cNvSpPr>
          <p:nvPr>
            <p:ph sz="quarter" idx="1"/>
          </p:nvPr>
        </p:nvSpPr>
        <p:spPr/>
        <p:txBody>
          <a:bodyPr/>
          <a:lstStyle/>
          <a:p>
            <a:r>
              <a:rPr lang="cs-CZ" dirty="0" err="1"/>
              <a:t>Rapant</a:t>
            </a:r>
            <a:r>
              <a:rPr lang="cs-CZ" dirty="0"/>
              <a:t>, P.: Družicové polohové systémy. VŠB-TU Ostrava, 2002. 200 str. ISBN 80-248-0124-8</a:t>
            </a:r>
          </a:p>
          <a:p>
            <a:r>
              <a:rPr lang="cs-CZ" dirty="0"/>
              <a:t>CZEPOS Česká síť referenčních stanic GNSS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Odkazy</a:t>
            </a:r>
          </a:p>
        </p:txBody>
      </p:sp>
      <p:sp>
        <p:nvSpPr>
          <p:cNvPr id="3" name="Zástupný symbol pro obsah 2"/>
          <p:cNvSpPr>
            <a:spLocks noGrp="1"/>
          </p:cNvSpPr>
          <p:nvPr>
            <p:ph sz="quarter" idx="1"/>
          </p:nvPr>
        </p:nvSpPr>
        <p:spPr/>
        <p:txBody>
          <a:bodyPr>
            <a:normAutofit lnSpcReduction="10000"/>
          </a:bodyPr>
          <a:lstStyle/>
          <a:p>
            <a:r>
              <a:rPr lang="cs-CZ" dirty="0"/>
              <a:t>CZEPOS - </a:t>
            </a:r>
            <a:r>
              <a:rPr lang="cs-CZ" dirty="0" err="1"/>
              <a:t>czepos.cuzk.cz</a:t>
            </a:r>
            <a:endParaRPr lang="cs-CZ" dirty="0"/>
          </a:p>
          <a:p>
            <a:r>
              <a:rPr lang="cs-CZ" dirty="0">
                <a:hlinkClick r:id="rId3"/>
              </a:rPr>
              <a:t>http://www.</a:t>
            </a:r>
            <a:r>
              <a:rPr lang="cs-CZ" dirty="0" err="1">
                <a:hlinkClick r:id="rId3"/>
              </a:rPr>
              <a:t>gpsworld.com</a:t>
            </a:r>
            <a:endParaRPr lang="cs-CZ" dirty="0"/>
          </a:p>
          <a:p>
            <a:r>
              <a:rPr lang="cs-CZ" dirty="0">
                <a:hlinkClick r:id="rId4"/>
              </a:rPr>
              <a:t>http://www.</a:t>
            </a:r>
            <a:r>
              <a:rPr lang="cs-CZ" dirty="0" err="1">
                <a:hlinkClick r:id="rId4"/>
              </a:rPr>
              <a:t>gpsworld.com</a:t>
            </a:r>
            <a:r>
              <a:rPr lang="cs-CZ" dirty="0">
                <a:hlinkClick r:id="rId4"/>
              </a:rPr>
              <a:t>/</a:t>
            </a:r>
            <a:r>
              <a:rPr lang="cs-CZ" dirty="0" err="1">
                <a:hlinkClick r:id="rId4"/>
              </a:rPr>
              <a:t>gps</a:t>
            </a:r>
            <a:r>
              <a:rPr lang="cs-CZ" dirty="0">
                <a:hlinkClick r:id="rId4"/>
              </a:rPr>
              <a:t>/</a:t>
            </a:r>
            <a:r>
              <a:rPr lang="cs-CZ" dirty="0" err="1">
                <a:hlinkClick r:id="rId4"/>
              </a:rPr>
              <a:t>gps</a:t>
            </a:r>
            <a:r>
              <a:rPr lang="cs-CZ" dirty="0">
                <a:hlinkClick r:id="rId4"/>
              </a:rPr>
              <a:t>-</a:t>
            </a:r>
            <a:r>
              <a:rPr lang="cs-CZ" dirty="0" err="1">
                <a:hlinkClick r:id="rId4"/>
              </a:rPr>
              <a:t>references</a:t>
            </a:r>
            <a:r>
              <a:rPr lang="cs-CZ" dirty="0">
                <a:hlinkClick r:id="rId4"/>
              </a:rPr>
              <a:t>-6438</a:t>
            </a:r>
            <a:endParaRPr lang="cs-CZ" dirty="0"/>
          </a:p>
          <a:p>
            <a:r>
              <a:rPr lang="cs-CZ" dirty="0">
                <a:hlinkClick r:id="rId5"/>
              </a:rPr>
              <a:t>http://gge.unb.ca/Resources/HowDoesGPSWork.html</a:t>
            </a:r>
            <a:endParaRPr lang="cs-CZ" dirty="0"/>
          </a:p>
          <a:p>
            <a:r>
              <a:rPr lang="cs-CZ" dirty="0">
                <a:hlinkClick r:id="rId6"/>
              </a:rPr>
              <a:t>http://www.</a:t>
            </a:r>
            <a:r>
              <a:rPr lang="cs-CZ" dirty="0" err="1">
                <a:hlinkClick r:id="rId6"/>
              </a:rPr>
              <a:t>trimble.com</a:t>
            </a:r>
            <a:r>
              <a:rPr lang="cs-CZ" dirty="0">
                <a:hlinkClick r:id="rId6"/>
              </a:rPr>
              <a:t>/</a:t>
            </a:r>
            <a:r>
              <a:rPr lang="cs-CZ" dirty="0" err="1">
                <a:hlinkClick r:id="rId6"/>
              </a:rPr>
              <a:t>gps</a:t>
            </a:r>
            <a:r>
              <a:rPr lang="cs-CZ" dirty="0">
                <a:hlinkClick r:id="rId6"/>
              </a:rPr>
              <a:t>/index.</a:t>
            </a:r>
            <a:r>
              <a:rPr lang="cs-CZ" dirty="0" err="1">
                <a:hlinkClick r:id="rId6"/>
              </a:rPr>
              <a:t>shtml</a:t>
            </a:r>
            <a:endParaRPr lang="cs-CZ" dirty="0"/>
          </a:p>
          <a:p>
            <a:r>
              <a:rPr lang="cs-CZ" dirty="0">
                <a:hlinkClick r:id="rId7"/>
              </a:rPr>
              <a:t>http://www.</a:t>
            </a:r>
            <a:r>
              <a:rPr lang="cs-CZ" dirty="0" err="1">
                <a:hlinkClick r:id="rId7"/>
              </a:rPr>
              <a:t>insidegnss.com</a:t>
            </a:r>
            <a:r>
              <a:rPr lang="cs-CZ" dirty="0">
                <a:hlinkClick r:id="rId7"/>
              </a:rPr>
              <a:t>/</a:t>
            </a:r>
            <a:endParaRPr lang="cs-CZ" dirty="0"/>
          </a:p>
          <a:p>
            <a:r>
              <a:rPr lang="cs-CZ" dirty="0">
                <a:hlinkClick r:id="rId8"/>
              </a:rPr>
              <a:t>http://www.u-</a:t>
            </a:r>
            <a:r>
              <a:rPr lang="cs-CZ" dirty="0" err="1">
                <a:hlinkClick r:id="rId8"/>
              </a:rPr>
              <a:t>blox.com</a:t>
            </a:r>
            <a:r>
              <a:rPr lang="cs-CZ" dirty="0">
                <a:hlinkClick r:id="rId8"/>
              </a:rPr>
              <a:t>/</a:t>
            </a:r>
            <a:r>
              <a:rPr lang="cs-CZ" dirty="0" err="1">
                <a:hlinkClick r:id="rId8"/>
              </a:rPr>
              <a:t>images</a:t>
            </a:r>
            <a:r>
              <a:rPr lang="cs-CZ" dirty="0">
                <a:hlinkClick r:id="rId8"/>
              </a:rPr>
              <a:t>/</a:t>
            </a:r>
            <a:r>
              <a:rPr lang="cs-CZ" dirty="0" err="1">
                <a:hlinkClick r:id="rId8"/>
              </a:rPr>
              <a:t>stories</a:t>
            </a:r>
            <a:r>
              <a:rPr lang="cs-CZ" dirty="0">
                <a:hlinkClick r:id="rId8"/>
              </a:rPr>
              <a:t>/</a:t>
            </a:r>
            <a:r>
              <a:rPr lang="cs-CZ" dirty="0" err="1">
                <a:hlinkClick r:id="rId8"/>
              </a:rPr>
              <a:t>Resources</a:t>
            </a:r>
            <a:r>
              <a:rPr lang="cs-CZ" dirty="0">
                <a:hlinkClick r:id="rId8"/>
              </a:rPr>
              <a:t>/</a:t>
            </a:r>
            <a:r>
              <a:rPr lang="cs-CZ" dirty="0" err="1">
                <a:hlinkClick r:id="rId8"/>
              </a:rPr>
              <a:t>gps</a:t>
            </a:r>
            <a:r>
              <a:rPr lang="cs-CZ" dirty="0">
                <a:hlinkClick r:id="rId8"/>
              </a:rPr>
              <a:t>_</a:t>
            </a:r>
            <a:r>
              <a:rPr lang="cs-CZ" dirty="0" err="1">
                <a:hlinkClick r:id="rId8"/>
              </a:rPr>
              <a:t>compendiumgps</a:t>
            </a:r>
            <a:r>
              <a:rPr lang="cs-CZ" dirty="0">
                <a:hlinkClick r:id="rId8"/>
              </a:rPr>
              <a:t>-x-02007.pdf</a:t>
            </a:r>
            <a:endParaRPr lang="cs-CZ" dirty="0"/>
          </a:p>
          <a:p>
            <a:endParaRPr lang="cs-CZ" dirty="0"/>
          </a:p>
          <a:p>
            <a:endParaRPr lang="cs-CZ" dirty="0"/>
          </a:p>
          <a:p>
            <a:endParaRPr lang="cs-CZ" dirty="0"/>
          </a:p>
          <a:p>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Magellan MB 500 OEM</a:t>
            </a:r>
          </a:p>
        </p:txBody>
      </p:sp>
      <p:sp>
        <p:nvSpPr>
          <p:cNvPr id="3" name="Zástupný symbol pro obsah 2"/>
          <p:cNvSpPr>
            <a:spLocks noGrp="1"/>
          </p:cNvSpPr>
          <p:nvPr>
            <p:ph sz="quarter" idx="1"/>
          </p:nvPr>
        </p:nvSpPr>
        <p:spPr/>
        <p:txBody>
          <a:bodyPr>
            <a:normAutofit lnSpcReduction="10000"/>
          </a:bodyPr>
          <a:lstStyle/>
          <a:p>
            <a:r>
              <a:rPr lang="cs-CZ" dirty="0"/>
              <a:t>$5,995.00</a:t>
            </a:r>
          </a:p>
          <a:p>
            <a:r>
              <a:rPr lang="cs-CZ" dirty="0"/>
              <a:t>PCBA MB 500</a:t>
            </a:r>
            <a:br>
              <a:rPr lang="cs-CZ" dirty="0"/>
            </a:br>
            <a:r>
              <a:rPr lang="cs-CZ" dirty="0"/>
              <a:t>RTK Base [K]</a:t>
            </a:r>
            <a:br>
              <a:rPr lang="cs-CZ" dirty="0"/>
            </a:br>
            <a:r>
              <a:rPr lang="cs-CZ" dirty="0"/>
              <a:t>SBAS </a:t>
            </a:r>
            <a:r>
              <a:rPr lang="cs-CZ" dirty="0" err="1"/>
              <a:t>Tracking</a:t>
            </a:r>
            <a:r>
              <a:rPr lang="cs-CZ" dirty="0"/>
              <a:t> [Y]</a:t>
            </a:r>
            <a:br>
              <a:rPr lang="cs-CZ" dirty="0"/>
            </a:br>
            <a:r>
              <a:rPr lang="cs-CZ" dirty="0"/>
              <a:t>1PPS(</a:t>
            </a:r>
            <a:r>
              <a:rPr lang="cs-CZ" dirty="0" err="1"/>
              <a:t>Timing</a:t>
            </a:r>
            <a:r>
              <a:rPr lang="cs-CZ" dirty="0"/>
              <a:t> Pulse </a:t>
            </a:r>
            <a:r>
              <a:rPr lang="cs-CZ" dirty="0" err="1"/>
              <a:t>Output</a:t>
            </a:r>
            <a:r>
              <a:rPr lang="cs-CZ" dirty="0"/>
              <a:t>) [L]</a:t>
            </a:r>
            <a:br>
              <a:rPr lang="cs-CZ" dirty="0"/>
            </a:br>
            <a:r>
              <a:rPr lang="cs-CZ" dirty="0" err="1"/>
              <a:t>Event</a:t>
            </a:r>
            <a:r>
              <a:rPr lang="cs-CZ" dirty="0"/>
              <a:t> </a:t>
            </a:r>
            <a:r>
              <a:rPr lang="cs-CZ" dirty="0" err="1"/>
              <a:t>Marker</a:t>
            </a:r>
            <a:r>
              <a:rPr lang="cs-CZ" dirty="0"/>
              <a:t> (</a:t>
            </a:r>
            <a:r>
              <a:rPr lang="cs-CZ" dirty="0" err="1"/>
              <a:t>Photogrammetry</a:t>
            </a:r>
            <a:r>
              <a:rPr lang="cs-CZ" dirty="0"/>
              <a:t>) [E]</a:t>
            </a:r>
            <a:br>
              <a:rPr lang="cs-CZ" dirty="0"/>
            </a:br>
            <a:r>
              <a:rPr lang="cs-CZ" dirty="0"/>
              <a:t>10-Hz </a:t>
            </a:r>
            <a:r>
              <a:rPr lang="cs-CZ" dirty="0" err="1"/>
              <a:t>Position</a:t>
            </a:r>
            <a:r>
              <a:rPr lang="cs-CZ" dirty="0"/>
              <a:t>/</a:t>
            </a:r>
            <a:r>
              <a:rPr lang="cs-CZ" dirty="0" err="1"/>
              <a:t>Raw</a:t>
            </a:r>
            <a:r>
              <a:rPr lang="cs-CZ" dirty="0"/>
              <a:t> Data Update </a:t>
            </a:r>
            <a:r>
              <a:rPr lang="cs-CZ" dirty="0" err="1"/>
              <a:t>Rate</a:t>
            </a:r>
            <a:r>
              <a:rPr lang="cs-CZ" dirty="0"/>
              <a:t> [T]</a:t>
            </a:r>
            <a:br>
              <a:rPr lang="cs-CZ" dirty="0"/>
            </a:br>
            <a:r>
              <a:rPr lang="cs-CZ" dirty="0" err="1"/>
              <a:t>Advanced</a:t>
            </a:r>
            <a:r>
              <a:rPr lang="cs-CZ" dirty="0"/>
              <a:t> </a:t>
            </a:r>
            <a:r>
              <a:rPr lang="cs-CZ" dirty="0" err="1"/>
              <a:t>Multipath</a:t>
            </a:r>
            <a:r>
              <a:rPr lang="cs-CZ" dirty="0"/>
              <a:t> </a:t>
            </a:r>
            <a:r>
              <a:rPr lang="cs-CZ" dirty="0" err="1"/>
              <a:t>Mitigation</a:t>
            </a:r>
            <a:r>
              <a:rPr lang="cs-CZ" dirty="0"/>
              <a:t> [C]</a:t>
            </a:r>
          </a:p>
          <a:p>
            <a:r>
              <a:rPr lang="cs-CZ" dirty="0"/>
              <a:t>http://earthsurface.com/index.cfm?fuseaction=detail&amp;id=85598&amp;product=169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CC970DE-6D91-49BA-8B24-4F25CEA4FF69}"/>
              </a:ext>
            </a:extLst>
          </p:cNvPr>
          <p:cNvPicPr>
            <a:picLocks noChangeAspect="1"/>
          </p:cNvPicPr>
          <p:nvPr/>
        </p:nvPicPr>
        <p:blipFill>
          <a:blip r:embed="rId2"/>
          <a:stretch>
            <a:fillRect/>
          </a:stretch>
        </p:blipFill>
        <p:spPr>
          <a:xfrm>
            <a:off x="6960096" y="1340768"/>
            <a:ext cx="3607296" cy="3607296"/>
          </a:xfrm>
          <a:prstGeom prst="rect">
            <a:avLst/>
          </a:prstGeom>
        </p:spPr>
      </p:pic>
      <p:sp>
        <p:nvSpPr>
          <p:cNvPr id="2" name="Nadpis 1">
            <a:extLst>
              <a:ext uri="{FF2B5EF4-FFF2-40B4-BE49-F238E27FC236}">
                <a16:creationId xmlns:a16="http://schemas.microsoft.com/office/drawing/2014/main" id="{CAE046EF-9C0F-43BA-96E6-D4CC629DE96E}"/>
              </a:ext>
            </a:extLst>
          </p:cNvPr>
          <p:cNvSpPr>
            <a:spLocks noGrp="1"/>
          </p:cNvSpPr>
          <p:nvPr>
            <p:ph type="title"/>
          </p:nvPr>
        </p:nvSpPr>
        <p:spPr/>
        <p:txBody>
          <a:bodyPr/>
          <a:lstStyle/>
          <a:p>
            <a:r>
              <a:rPr lang="en-US" dirty="0"/>
              <a:t>Modul TRIMBLE BD 992-INS</a:t>
            </a:r>
            <a:endParaRPr lang="cs-CZ" dirty="0"/>
          </a:p>
        </p:txBody>
      </p:sp>
      <p:sp>
        <p:nvSpPr>
          <p:cNvPr id="3" name="Zástupný symbol pro obsah 2">
            <a:extLst>
              <a:ext uri="{FF2B5EF4-FFF2-40B4-BE49-F238E27FC236}">
                <a16:creationId xmlns:a16="http://schemas.microsoft.com/office/drawing/2014/main" id="{1D37EB28-E8AF-487F-B315-8BC1D136367C}"/>
              </a:ext>
            </a:extLst>
          </p:cNvPr>
          <p:cNvSpPr>
            <a:spLocks noGrp="1"/>
          </p:cNvSpPr>
          <p:nvPr>
            <p:ph sz="quarter" idx="1"/>
          </p:nvPr>
        </p:nvSpPr>
        <p:spPr>
          <a:xfrm>
            <a:off x="2136648" y="1600200"/>
            <a:ext cx="8430744" cy="4925144"/>
          </a:xfrm>
        </p:spPr>
        <p:txBody>
          <a:bodyPr>
            <a:normAutofit/>
          </a:bodyPr>
          <a:lstStyle/>
          <a:p>
            <a:r>
              <a:rPr lang="en-US" dirty="0"/>
              <a:t>336 </a:t>
            </a:r>
            <a:r>
              <a:rPr lang="cs-CZ" dirty="0"/>
              <a:t>kanálů na vstup </a:t>
            </a:r>
            <a:r>
              <a:rPr lang="en-US" dirty="0"/>
              <a:t>(x2)</a:t>
            </a:r>
            <a:endParaRPr lang="cs-CZ" dirty="0"/>
          </a:p>
          <a:p>
            <a:r>
              <a:rPr lang="cs-CZ" dirty="0"/>
              <a:t>Podpora </a:t>
            </a:r>
            <a:r>
              <a:rPr lang="cs-CZ" dirty="0" err="1"/>
              <a:t>Glonass</a:t>
            </a:r>
            <a:r>
              <a:rPr lang="cs-CZ" dirty="0"/>
              <a:t> a </a:t>
            </a:r>
            <a:r>
              <a:rPr lang="cs-CZ" dirty="0" err="1"/>
              <a:t>BeiDou</a:t>
            </a:r>
            <a:endParaRPr lang="en-US" dirty="0"/>
          </a:p>
          <a:p>
            <a:r>
              <a:rPr lang="en-US" dirty="0" err="1"/>
              <a:t>Opkovac</a:t>
            </a:r>
            <a:r>
              <a:rPr lang="cs-CZ" dirty="0"/>
              <a:t>í </a:t>
            </a:r>
            <a:r>
              <a:rPr lang="cs-CZ" dirty="0" err="1"/>
              <a:t>frekvencě</a:t>
            </a:r>
            <a:r>
              <a:rPr lang="cs-CZ" dirty="0"/>
              <a:t> až 100 Hz</a:t>
            </a:r>
          </a:p>
          <a:p>
            <a:r>
              <a:rPr lang="cs-CZ" dirty="0"/>
              <a:t>Vestavěná INS</a:t>
            </a:r>
            <a:r>
              <a:rPr lang="en-US" dirty="0"/>
              <a:t> </a:t>
            </a:r>
            <a:r>
              <a:rPr lang="cs-CZ" dirty="0"/>
              <a:t>(</a:t>
            </a:r>
            <a:r>
              <a:rPr lang="cs-CZ" dirty="0" err="1"/>
              <a:t>tight</a:t>
            </a:r>
            <a:r>
              <a:rPr lang="cs-CZ" dirty="0"/>
              <a:t> </a:t>
            </a:r>
            <a:r>
              <a:rPr lang="cs-CZ" dirty="0" err="1"/>
              <a:t>integration</a:t>
            </a:r>
            <a:r>
              <a:rPr lang="cs-CZ" dirty="0"/>
              <a:t>)</a:t>
            </a:r>
          </a:p>
          <a:p>
            <a:r>
              <a:rPr lang="cs-CZ" dirty="0"/>
              <a:t>100x60x12mm, 62g</a:t>
            </a:r>
          </a:p>
          <a:p>
            <a:r>
              <a:rPr lang="cs-CZ" dirty="0"/>
              <a:t>Spotřeba typicky 1,5W</a:t>
            </a:r>
            <a:endParaRPr lang="en-US" dirty="0"/>
          </a:p>
          <a:p>
            <a:endParaRPr lang="en-US" dirty="0"/>
          </a:p>
          <a:p>
            <a:r>
              <a:rPr lang="cs-CZ" sz="2000" dirty="0"/>
              <a:t>http://www.trimble.com/GNSS-Inertial/BD992-INS-Board.aspx</a:t>
            </a:r>
          </a:p>
        </p:txBody>
      </p:sp>
    </p:spTree>
    <p:extLst>
      <p:ext uri="{BB962C8B-B14F-4D97-AF65-F5344CB8AC3E}">
        <p14:creationId xmlns:p14="http://schemas.microsoft.com/office/powerpoint/2010/main" val="42402719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bvod">
  <a:themeElements>
    <a:clrScheme name="Obvod">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bvo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Obvod</Template>
  <TotalTime>20</TotalTime>
  <Words>5649</Words>
  <Application>Microsoft Office PowerPoint</Application>
  <PresentationFormat>Širokoúhlá obrazovka</PresentationFormat>
  <Paragraphs>663</Paragraphs>
  <Slides>93</Slides>
  <Notes>2</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93</vt:i4>
      </vt:variant>
    </vt:vector>
  </HeadingPairs>
  <TitlesOfParts>
    <vt:vector size="102" baseType="lpstr">
      <vt:lpstr>Arial</vt:lpstr>
      <vt:lpstr>Calibri</vt:lpstr>
      <vt:lpstr>Courier New</vt:lpstr>
      <vt:lpstr>Tw Cen MT</vt:lpstr>
      <vt:lpstr>Wingdings</vt:lpstr>
      <vt:lpstr>Wingdings 2</vt:lpstr>
      <vt:lpstr>Obvod</vt:lpstr>
      <vt:lpstr>Medián</vt:lpstr>
      <vt:lpstr>dokument</vt:lpstr>
      <vt:lpstr>GNSS – využití pro tělovýchovu</vt:lpstr>
      <vt:lpstr>K čemu lze použít?</vt:lpstr>
      <vt:lpstr>Cyklistika</vt:lpstr>
      <vt:lpstr>běh</vt:lpstr>
      <vt:lpstr>Lyžování – sjezd, skialpinismus</vt:lpstr>
      <vt:lpstr>Mobilní telefony</vt:lpstr>
      <vt:lpstr>GNSS  A SOUŘADNÉ SYSTÉMY </vt:lpstr>
      <vt:lpstr>Otázky</vt:lpstr>
      <vt:lpstr>Absolutní určeni polohy?</vt:lpstr>
      <vt:lpstr>Globální prostorové s.s.</vt:lpstr>
      <vt:lpstr>Koule</vt:lpstr>
      <vt:lpstr>Rotační elipsoid</vt:lpstr>
      <vt:lpstr>Rotační elipsoid</vt:lpstr>
      <vt:lpstr>Geoid</vt:lpstr>
      <vt:lpstr>Geoid</vt:lpstr>
      <vt:lpstr>Souřadné systémy</vt:lpstr>
      <vt:lpstr>ICRS - International Celestial Reference System</vt:lpstr>
      <vt:lpstr>Pozemské souřadnicové systémy</vt:lpstr>
      <vt:lpstr>ITRS - International Terrestrial Reference System</vt:lpstr>
      <vt:lpstr>Vztah ITRS x ICRS</vt:lpstr>
      <vt:lpstr>ETRS89</vt:lpstr>
      <vt:lpstr>WGS-84</vt:lpstr>
      <vt:lpstr>WGS-84</vt:lpstr>
      <vt:lpstr>WGS84</vt:lpstr>
      <vt:lpstr>Referenční systém PZ-90</vt:lpstr>
      <vt:lpstr>Srovnání ITRS, WGS-84, PZ-90</vt:lpstr>
      <vt:lpstr>Zeměpisná šířka a délka</vt:lpstr>
      <vt:lpstr>Výška</vt:lpstr>
      <vt:lpstr>Nevýhody globálních s.s. pro robotiku</vt:lpstr>
      <vt:lpstr>GNSS – co to je?</vt:lpstr>
      <vt:lpstr>NAVSTAR GPS</vt:lpstr>
      <vt:lpstr>GPS - historie</vt:lpstr>
      <vt:lpstr>GPS - princip</vt:lpstr>
      <vt:lpstr>GPS - princip</vt:lpstr>
      <vt:lpstr>GPS - triangulace</vt:lpstr>
      <vt:lpstr>Triangulace s časem</vt:lpstr>
      <vt:lpstr>GPS</vt:lpstr>
      <vt:lpstr>Prezentace aplikace PowerPoint</vt:lpstr>
      <vt:lpstr>GPS – kosmický segment</vt:lpstr>
      <vt:lpstr>Prezentace aplikace PowerPoint</vt:lpstr>
      <vt:lpstr>24h pohyb satelitu a jeho efektivní dosah</vt:lpstr>
      <vt:lpstr>Prezentace aplikace PowerPoint</vt:lpstr>
      <vt:lpstr>GPS - družice</vt:lpstr>
      <vt:lpstr>GPS - družice</vt:lpstr>
      <vt:lpstr>GPS – historie a budoucnost - satelity</vt:lpstr>
      <vt:lpstr>GPS – řídicí segment</vt:lpstr>
      <vt:lpstr>Signál - charakteristika</vt:lpstr>
      <vt:lpstr>GPS – přenášené informace</vt:lpstr>
      <vt:lpstr>Rádiové vysílání</vt:lpstr>
      <vt:lpstr>Kódování – navigační zpráva</vt:lpstr>
      <vt:lpstr>Kódování - PRC</vt:lpstr>
      <vt:lpstr>Prezentace aplikace PowerPoint</vt:lpstr>
      <vt:lpstr>Prezentace aplikace PowerPoint</vt:lpstr>
      <vt:lpstr>Prezentace aplikace PowerPoint</vt:lpstr>
      <vt:lpstr>Určení pozice satelitu</vt:lpstr>
      <vt:lpstr>Zdroje chyb</vt:lpstr>
      <vt:lpstr>Chyby - srovnání</vt:lpstr>
      <vt:lpstr>SA – Selective Availability</vt:lpstr>
      <vt:lpstr>Pojmy</vt:lpstr>
      <vt:lpstr>GPS - zajímavosti</vt:lpstr>
      <vt:lpstr>GPS</vt:lpstr>
      <vt:lpstr>GPS – modernizace - GPSIII</vt:lpstr>
      <vt:lpstr>L2C</vt:lpstr>
      <vt:lpstr>M-Code</vt:lpstr>
      <vt:lpstr>Diferenciální GPS</vt:lpstr>
      <vt:lpstr>SBAS – Satellite Based Augmentation System</vt:lpstr>
      <vt:lpstr>WAAS – Wide Area Augmentation System</vt:lpstr>
      <vt:lpstr>EGNOS – European Geostationary Navigation Overlay Service</vt:lpstr>
      <vt:lpstr>EGNOS – pozemní segment</vt:lpstr>
      <vt:lpstr>EGNOS - zpráva</vt:lpstr>
      <vt:lpstr>RTK</vt:lpstr>
      <vt:lpstr>RTK - vysvětlení</vt:lpstr>
      <vt:lpstr>Chyby – geometrické rozmístění družic</vt:lpstr>
      <vt:lpstr>RTK - vysvětlení</vt:lpstr>
      <vt:lpstr>RTK - vysvětlení</vt:lpstr>
      <vt:lpstr>RTK - typy</vt:lpstr>
      <vt:lpstr>RTK</vt:lpstr>
      <vt:lpstr>A-GPS</vt:lpstr>
      <vt:lpstr>GPS - konfigurace</vt:lpstr>
      <vt:lpstr>GPS – konfigurace 24+3</vt:lpstr>
      <vt:lpstr>GPS – konfigurace 24 + 3</vt:lpstr>
      <vt:lpstr>Galileo</vt:lpstr>
      <vt:lpstr>Galileo</vt:lpstr>
      <vt:lpstr>Galileo</vt:lpstr>
      <vt:lpstr>Galileo</vt:lpstr>
      <vt:lpstr>Galileo – druhy služeb</vt:lpstr>
      <vt:lpstr>Galileo – služby</vt:lpstr>
      <vt:lpstr>GLONASS</vt:lpstr>
      <vt:lpstr>Glonass</vt:lpstr>
      <vt:lpstr>Doporučená literatura</vt:lpstr>
      <vt:lpstr>Odkazy</vt:lpstr>
      <vt:lpstr>Magellan MB 500 OEM</vt:lpstr>
      <vt:lpstr>Modul TRIMBLE BD 992-INS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GNSS – využití pro tělovýchovu</dc:title>
  <dc:creator>Luděk Žalud</dc:creator>
  <cp:lastModifiedBy>Chromý Adam (115187)</cp:lastModifiedBy>
  <cp:revision>2</cp:revision>
  <dcterms:created xsi:type="dcterms:W3CDTF">2022-03-16T07:19:57Z</dcterms:created>
  <dcterms:modified xsi:type="dcterms:W3CDTF">2022-03-22T08:44:47Z</dcterms:modified>
</cp:coreProperties>
</file>